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26"/>
  </p:notesMasterIdLst>
  <p:sldIdLst>
    <p:sldId id="256" r:id="rId2"/>
    <p:sldId id="348" r:id="rId3"/>
    <p:sldId id="334" r:id="rId4"/>
    <p:sldId id="333" r:id="rId5"/>
    <p:sldId id="332" r:id="rId6"/>
    <p:sldId id="349" r:id="rId7"/>
    <p:sldId id="257" r:id="rId8"/>
    <p:sldId id="351" r:id="rId9"/>
    <p:sldId id="350" r:id="rId10"/>
    <p:sldId id="260" r:id="rId11"/>
    <p:sldId id="261" r:id="rId12"/>
    <p:sldId id="262" r:id="rId13"/>
    <p:sldId id="292" r:id="rId14"/>
    <p:sldId id="293" r:id="rId15"/>
    <p:sldId id="294" r:id="rId16"/>
    <p:sldId id="268" r:id="rId17"/>
    <p:sldId id="269" r:id="rId18"/>
    <p:sldId id="270" r:id="rId19"/>
    <p:sldId id="271" r:id="rId20"/>
    <p:sldId id="335" r:id="rId21"/>
    <p:sldId id="336" r:id="rId22"/>
    <p:sldId id="272" r:id="rId23"/>
    <p:sldId id="273" r:id="rId24"/>
    <p:sldId id="290" r:id="rId25"/>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1" roundtripDataSignature="AMtx7mjVe3c9l+7E6HcOTzYbQqIoHBoKs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B1D3B9F-A857-4C33-8FFC-6B44538719A5}">
  <a:tblStyle styleId="{CB1D3B9F-A857-4C33-8FFC-6B44538719A5}"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06"/>
    <p:restoredTop sz="76408"/>
  </p:normalViewPr>
  <p:slideViewPr>
    <p:cSldViewPr snapToGrid="0" snapToObjects="1">
      <p:cViewPr varScale="1">
        <p:scale>
          <a:sx n="92" d="100"/>
          <a:sy n="92" d="100"/>
        </p:scale>
        <p:origin x="2336" y="192"/>
      </p:cViewPr>
      <p:guideLst/>
    </p:cSldViewPr>
  </p:slideViewPr>
  <p:notesTextViewPr>
    <p:cViewPr>
      <p:scale>
        <a:sx n="140" d="100"/>
        <a:sy n="14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51" Type="http://customschemas.google.com/relationships/presentationmetadata" Target="metadata"/><Relationship Id="rId3" Type="http://schemas.openxmlformats.org/officeDocument/2006/relationships/slide" Target="slides/slide2.xml"/><Relationship Id="rId21" Type="http://schemas.openxmlformats.org/officeDocument/2006/relationships/slide" Target="slides/slide20.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51" name="Google Shape;51;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3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 name="Google Shape;77;p34: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78" name="Google Shape;78;p34: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3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3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88" name="Google Shape;88;p3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13</a:t>
            </a:fld>
            <a:endParaRPr/>
          </a:p>
        </p:txBody>
      </p:sp>
    </p:spTree>
    <p:extLst>
      <p:ext uri="{BB962C8B-B14F-4D97-AF65-F5344CB8AC3E}">
        <p14:creationId xmlns:p14="http://schemas.microsoft.com/office/powerpoint/2010/main" val="566850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14</a:t>
            </a:fld>
            <a:endParaRPr/>
          </a:p>
        </p:txBody>
      </p:sp>
    </p:spTree>
    <p:extLst>
      <p:ext uri="{BB962C8B-B14F-4D97-AF65-F5344CB8AC3E}">
        <p14:creationId xmlns:p14="http://schemas.microsoft.com/office/powerpoint/2010/main" val="2143381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15</a:t>
            </a:fld>
            <a:endParaRPr/>
          </a:p>
        </p:txBody>
      </p:sp>
    </p:spTree>
    <p:extLst>
      <p:ext uri="{BB962C8B-B14F-4D97-AF65-F5344CB8AC3E}">
        <p14:creationId xmlns:p14="http://schemas.microsoft.com/office/powerpoint/2010/main" val="1794770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4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p41: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95" name="Google Shape;195;p41: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4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2" name="Google Shape;202;p4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03" name="Google Shape;203;p4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4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p43: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11" name="Google Shape;211;p43: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20" name="Google Shape;22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06" name="Google Shape;106;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7595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20" name="Google Shape;22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20</a:t>
            </a:fld>
            <a:endParaRPr/>
          </a:p>
        </p:txBody>
      </p:sp>
    </p:spTree>
    <p:extLst>
      <p:ext uri="{BB962C8B-B14F-4D97-AF65-F5344CB8AC3E}">
        <p14:creationId xmlns:p14="http://schemas.microsoft.com/office/powerpoint/2010/main" val="18226882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20" name="Google Shape;22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21</a:t>
            </a:fld>
            <a:endParaRPr/>
          </a:p>
        </p:txBody>
      </p:sp>
    </p:spTree>
    <p:extLst>
      <p:ext uri="{BB962C8B-B14F-4D97-AF65-F5344CB8AC3E}">
        <p14:creationId xmlns:p14="http://schemas.microsoft.com/office/powerpoint/2010/main" val="27690846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0" name="Google Shape;230;p1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1" name="Google Shape;231;p1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4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8" name="Google Shape;238;p4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9" name="Google Shape;239;p4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p8: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90" name="Google Shape;390;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59718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30215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8949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06" name="Google Shape;106;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88134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7: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8" name="Google Shape;5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06" name="Google Shape;106;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757895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23"/>
          <p:cNvSpPr/>
          <p:nvPr/>
        </p:nvSpPr>
        <p:spPr>
          <a:xfrm>
            <a:off x="0" y="233915"/>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19" name="Google Shape;19;p23"/>
          <p:cNvSpPr txBox="1">
            <a:spLocks noGrp="1"/>
          </p:cNvSpPr>
          <p:nvPr>
            <p:ph type="ctrTitle"/>
          </p:nvPr>
        </p:nvSpPr>
        <p:spPr>
          <a:xfrm>
            <a:off x="685800" y="2043587"/>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3"/>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1" name="Google Shape;21;p23"/>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2" name="Google Shape;22;p23"/>
          <p:cNvPicPr preferRelativeResize="0"/>
          <p:nvPr/>
        </p:nvPicPr>
        <p:blipFill rotWithShape="1">
          <a:blip r:embed="rId3">
            <a:alphaModFix/>
          </a:blip>
          <a:srcRect/>
          <a:stretch/>
        </p:blipFill>
        <p:spPr>
          <a:xfrm>
            <a:off x="152400" y="6590918"/>
            <a:ext cx="2150721" cy="169037"/>
          </a:xfrm>
          <a:prstGeom prst="rect">
            <a:avLst/>
          </a:prstGeom>
          <a:noFill/>
          <a:ln>
            <a:noFill/>
          </a:ln>
        </p:spPr>
      </p:pic>
      <p:sp>
        <p:nvSpPr>
          <p:cNvPr id="23" name="Google Shape;23;p23"/>
          <p:cNvSpPr txBox="1"/>
          <p:nvPr/>
        </p:nvSpPr>
        <p:spPr>
          <a:xfrm>
            <a:off x="685800" y="664882"/>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Winter 2023</a:t>
            </a:r>
            <a:endParaRPr sz="1400" b="0" i="0" u="none" strike="noStrike" cap="none" dirty="0">
              <a:solidFill>
                <a:srgbClr val="000000"/>
              </a:solidFill>
              <a:latin typeface="Arial"/>
              <a:ea typeface="Arial"/>
              <a:cs typeface="Arial"/>
              <a:sym typeface="Arial"/>
            </a:endParaRPr>
          </a:p>
        </p:txBody>
      </p:sp>
      <p:sp>
        <p:nvSpPr>
          <p:cNvPr id="24" name="Google Shape;24;p23"/>
          <p:cNvSpPr txBox="1"/>
          <p:nvPr/>
        </p:nvSpPr>
        <p:spPr>
          <a:xfrm>
            <a:off x="685800" y="1214004"/>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9" name="Google Shape;13;p22">
            <a:extLst>
              <a:ext uri="{FF2B5EF4-FFF2-40B4-BE49-F238E27FC236}">
                <a16:creationId xmlns:a16="http://schemas.microsoft.com/office/drawing/2014/main" id="{8225EAFB-4952-8053-0017-A58037CB9D3D}"/>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10" name="Google Shape;14;p22">
            <a:extLst>
              <a:ext uri="{FF2B5EF4-FFF2-40B4-BE49-F238E27FC236}">
                <a16:creationId xmlns:a16="http://schemas.microsoft.com/office/drawing/2014/main" id="{3680A5D6-B31C-2F7E-BC4A-81F652241907}"/>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12" name="Google Shape;16;p22">
            <a:extLst>
              <a:ext uri="{FF2B5EF4-FFF2-40B4-BE49-F238E27FC236}">
                <a16:creationId xmlns:a16="http://schemas.microsoft.com/office/drawing/2014/main" id="{B480A121-4ACE-9276-B14D-EE28D54355BB}"/>
              </a:ext>
            </a:extLst>
          </p:cNvPr>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11: Test-taking Strategies &amp; Mock Midterm</a:t>
            </a:r>
            <a:endParaRPr sz="1400" b="0" i="0" u="none" strike="noStrike" cap="none" dirty="0">
              <a:solidFill>
                <a:srgbClr val="000000"/>
              </a:solidFill>
              <a:latin typeface="Arial"/>
              <a:ea typeface="Arial"/>
              <a:cs typeface="Arial"/>
              <a:sym typeface="Arial"/>
            </a:endParaRPr>
          </a:p>
        </p:txBody>
      </p:sp>
      <p:sp>
        <p:nvSpPr>
          <p:cNvPr id="11" name="Google Shape;15;p22">
            <a:extLst>
              <a:ext uri="{FF2B5EF4-FFF2-40B4-BE49-F238E27FC236}">
                <a16:creationId xmlns:a16="http://schemas.microsoft.com/office/drawing/2014/main" id="{57F7E541-BA3E-7FE6-4921-AE8AD8AC4B1E}"/>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Winter 2023</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6" name="Google Shape;13;p22">
            <a:extLst>
              <a:ext uri="{FF2B5EF4-FFF2-40B4-BE49-F238E27FC236}">
                <a16:creationId xmlns:a16="http://schemas.microsoft.com/office/drawing/2014/main" id="{42FD0F8F-B05F-7402-BD84-E8AFAD4EAFDE}"/>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7" name="Google Shape;14;p22">
            <a:extLst>
              <a:ext uri="{FF2B5EF4-FFF2-40B4-BE49-F238E27FC236}">
                <a16:creationId xmlns:a16="http://schemas.microsoft.com/office/drawing/2014/main" id="{25388678-DE8A-D785-8F4C-92C25D2AADB4}"/>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8" name="Google Shape;16;p22">
            <a:extLst>
              <a:ext uri="{FF2B5EF4-FFF2-40B4-BE49-F238E27FC236}">
                <a16:creationId xmlns:a16="http://schemas.microsoft.com/office/drawing/2014/main" id="{38BDDC6E-DBEC-DA78-C177-2A811D487091}"/>
              </a:ext>
            </a:extLst>
          </p:cNvPr>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11: Test-taking Strategies &amp; Mock Midterm</a:t>
            </a:r>
            <a:endParaRPr sz="1400" b="0" i="0" u="none" strike="noStrike" cap="none" dirty="0">
              <a:solidFill>
                <a:srgbClr val="000000"/>
              </a:solidFill>
              <a:latin typeface="Arial"/>
              <a:ea typeface="Arial"/>
              <a:cs typeface="Arial"/>
              <a:sym typeface="Arial"/>
            </a:endParaRPr>
          </a:p>
        </p:txBody>
      </p:sp>
      <p:sp>
        <p:nvSpPr>
          <p:cNvPr id="9" name="Google Shape;15;p22">
            <a:extLst>
              <a:ext uri="{FF2B5EF4-FFF2-40B4-BE49-F238E27FC236}">
                <a16:creationId xmlns:a16="http://schemas.microsoft.com/office/drawing/2014/main" id="{DB321CEA-7EE7-2B17-CF93-3334C44D0E20}"/>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Winter 2023</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1"/>
          <p:cNvSpPr txBox="1">
            <a:spLocks noGrp="1"/>
          </p:cNvSpPr>
          <p:nvPr>
            <p:ph type="ctrTitle"/>
          </p:nvPr>
        </p:nvSpPr>
        <p:spPr>
          <a:xfrm>
            <a:off x="685800" y="2431662"/>
            <a:ext cx="7772400" cy="1789112"/>
          </a:xfrm>
          <a:prstGeom prst="rect">
            <a:avLst/>
          </a:prstGeom>
          <a:noFill/>
          <a:ln>
            <a:noFill/>
          </a:ln>
        </p:spPr>
        <p:txBody>
          <a:bodyPr spcFirstLastPara="1" wrap="square" lIns="91425" tIns="45700" rIns="91425" bIns="45700" anchor="t" anchorCtr="0">
            <a:noAutofit/>
          </a:bodyPr>
          <a:lstStyle/>
          <a:p>
            <a:pPr lvl="0"/>
            <a:r>
              <a:rPr lang="en-US" dirty="0"/>
              <a:t>Test-taking Strategies &amp;</a:t>
            </a:r>
            <a:br>
              <a:rPr lang="en-US" dirty="0"/>
            </a:br>
            <a:r>
              <a:rPr lang="en-US" dirty="0"/>
              <a:t>Mock Midterm</a:t>
            </a:r>
            <a:endParaRPr sz="3100" dirty="0"/>
          </a:p>
        </p:txBody>
      </p:sp>
      <p:sp>
        <p:nvSpPr>
          <p:cNvPr id="54" name="Google Shape;54;p1"/>
          <p:cNvSpPr txBox="1">
            <a:spLocks noGrp="1"/>
          </p:cNvSpPr>
          <p:nvPr>
            <p:ph type="subTitle" idx="1"/>
          </p:nvPr>
        </p:nvSpPr>
        <p:spPr>
          <a:xfrm>
            <a:off x="685800" y="5221904"/>
            <a:ext cx="7557655" cy="1292251"/>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40"/>
              <a:buNone/>
            </a:pPr>
            <a:r>
              <a:rPr lang="en-US" sz="2400" dirty="0"/>
              <a:t>Test-taking Strategies, Midterm Practice Exam, Practice Exam Walkthrough and Rubric</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34"/>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Question 1: Circuit Design</a:t>
            </a:r>
            <a:endParaRPr dirty="0"/>
          </a:p>
        </p:txBody>
      </p:sp>
      <p:sp>
        <p:nvSpPr>
          <p:cNvPr id="81" name="Google Shape;81;p34"/>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10</a:t>
            </a:fld>
            <a:endParaRPr/>
          </a:p>
        </p:txBody>
      </p:sp>
      <p:sp>
        <p:nvSpPr>
          <p:cNvPr id="82" name="Google Shape;82;p34"/>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a: Truth Table</a:t>
            </a:r>
            <a:endParaRPr sz="1800" b="1" i="0" u="none" strike="noStrike" cap="none" dirty="0">
              <a:solidFill>
                <a:srgbClr val="000000"/>
              </a:solidFill>
              <a:latin typeface="Calibri"/>
              <a:ea typeface="Calibri"/>
              <a:cs typeface="Calibri"/>
              <a:sym typeface="Calibri"/>
            </a:endParaRPr>
          </a:p>
        </p:txBody>
      </p:sp>
      <p:sp>
        <p:nvSpPr>
          <p:cNvPr id="84" name="Google Shape;84;p34"/>
          <p:cNvSpPr txBox="1"/>
          <p:nvPr/>
        </p:nvSpPr>
        <p:spPr>
          <a:xfrm>
            <a:off x="4726625" y="2725125"/>
            <a:ext cx="3000000" cy="450093"/>
          </a:xfrm>
          <a:prstGeom prst="rect">
            <a:avLst/>
          </a:prstGeom>
          <a:noFill/>
          <a:ln>
            <a:noFill/>
          </a:ln>
        </p:spPr>
        <p:txBody>
          <a:bodyPr spcFirstLastPara="1" wrap="square" lIns="91425" tIns="91425" rIns="91425" bIns="91425" anchor="t" anchorCtr="0">
            <a:spAutoFit/>
          </a:bodyPr>
          <a:lstStyle/>
          <a:p>
            <a:pPr lvl="0">
              <a:lnSpc>
                <a:spcPct val="115000"/>
              </a:lnSpc>
              <a:buSzPts val="1500"/>
            </a:pP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11</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0" i="0" u="none" strike="noStrike" cap="none"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10</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01</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00</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11</a:t>
            </a:r>
            <a:endParaRPr sz="1800" b="1" i="0" u="none" strike="noStrike" cap="none" dirty="0">
              <a:solidFill>
                <a:srgbClr val="000000"/>
              </a:solidFill>
              <a:latin typeface="Courier New" panose="02070309020205020404" pitchFamily="49" charset="0"/>
              <a:cs typeface="Courier New" panose="02070309020205020404" pitchFamily="49" charset="0"/>
              <a:sym typeface="Arial"/>
            </a:endParaRPr>
          </a:p>
        </p:txBody>
      </p:sp>
      <p:graphicFrame>
        <p:nvGraphicFramePr>
          <p:cNvPr id="11"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B55BC9FE-E3E3-8C0F-25F3-DC8F28670ECC}"/>
              </a:ext>
            </a:extLst>
          </p:cNvPr>
          <p:cNvGraphicFramePr/>
          <p:nvPr>
            <p:extLst>
              <p:ext uri="{D42A27DB-BD31-4B8C-83A1-F6EECF244321}">
                <p14:modId xmlns:p14="http://schemas.microsoft.com/office/powerpoint/2010/main" val="4023391017"/>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cxnSp>
        <p:nvCxnSpPr>
          <p:cNvPr id="12" name="Straight Connector 11">
            <a:extLst>
              <a:ext uri="{FF2B5EF4-FFF2-40B4-BE49-F238E27FC236}">
                <a16:creationId xmlns:a16="http://schemas.microsoft.com/office/drawing/2014/main" id="{2B5A61EF-76E7-9029-5ACF-1EB34BA1DB86}"/>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3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91" name="Google Shape;91;p3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
        <p:nvSpPr>
          <p:cNvPr id="92" name="Google Shape;92;p35"/>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94" name="Google Shape;94;p35"/>
          <p:cNvSpPr txBox="1"/>
          <p:nvPr/>
        </p:nvSpPr>
        <p:spPr>
          <a:xfrm>
            <a:off x="4726625" y="2725125"/>
            <a:ext cx="3000000" cy="450093"/>
          </a:xfrm>
          <a:prstGeom prst="rect">
            <a:avLst/>
          </a:prstGeom>
          <a:noFill/>
          <a:ln>
            <a:noFill/>
          </a:ln>
        </p:spPr>
        <p:txBody>
          <a:bodyPr spcFirstLastPara="1" wrap="square" lIns="91425" tIns="91425" rIns="91425" bIns="91425" anchor="t" anchorCtr="0">
            <a:spAutoFit/>
          </a:bodyPr>
          <a:lstStyle/>
          <a:p>
            <a:pPr lvl="0">
              <a:lnSpc>
                <a:spcPct val="115000"/>
              </a:lnSpc>
              <a:buSzPts val="1500"/>
            </a:pPr>
            <a:r>
              <a:rPr lang="en-US" sz="1500" b="1" i="0" u="none" strike="noStrike" cap="none" dirty="0">
                <a:solidFill>
                  <a:schemeClr val="dk1"/>
                </a:solidFill>
                <a:highlight>
                  <a:srgbClr val="FF9900"/>
                </a:highlight>
                <a:latin typeface="Courier New" panose="02070309020205020404" pitchFamily="49" charset="0"/>
                <a:cs typeface="Courier New" panose="02070309020205020404" pitchFamily="49" charset="0"/>
                <a:sym typeface="Arial"/>
              </a:rPr>
              <a:t>11</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highlight>
                  <a:srgbClr val="FFFF00"/>
                </a:highlight>
                <a:latin typeface="Courier New" panose="02070309020205020404" pitchFamily="49" charset="0"/>
                <a:cs typeface="Courier New" panose="02070309020205020404" pitchFamily="49" charset="0"/>
                <a:sym typeface="Arial"/>
              </a:rPr>
              <a:t>10</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highlight>
                  <a:srgbClr val="00FF00"/>
                </a:highlight>
                <a:latin typeface="Courier New" panose="02070309020205020404" pitchFamily="49" charset="0"/>
                <a:cs typeface="Courier New" panose="02070309020205020404" pitchFamily="49" charset="0"/>
                <a:sym typeface="Arial"/>
              </a:rPr>
              <a:t>01</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highlight>
                  <a:srgbClr val="00FFFF"/>
                </a:highlight>
                <a:latin typeface="Courier New" panose="02070309020205020404" pitchFamily="49" charset="0"/>
                <a:cs typeface="Courier New" panose="02070309020205020404" pitchFamily="49" charset="0"/>
                <a:sym typeface="Arial"/>
              </a:rPr>
              <a:t>00</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 </a:t>
            </a:r>
            <a:r>
              <a:rPr lang="en-US" sz="1500" b="1" i="0" u="none" strike="noStrike" cap="none" dirty="0">
                <a:solidFill>
                  <a:schemeClr val="dk1"/>
                </a:solidFill>
                <a:highlight>
                  <a:srgbClr val="FF9900"/>
                </a:highlight>
                <a:latin typeface="Courier New" panose="02070309020205020404" pitchFamily="49" charset="0"/>
                <a:cs typeface="Courier New" panose="02070309020205020404" pitchFamily="49" charset="0"/>
                <a:sym typeface="Arial"/>
              </a:rPr>
              <a:t>11</a:t>
            </a:r>
            <a:endParaRPr sz="1800" b="1" i="0" u="none" strike="noStrike" cap="none" dirty="0">
              <a:solidFill>
                <a:srgbClr val="000000"/>
              </a:solidFill>
              <a:highlight>
                <a:srgbClr val="FF9900"/>
              </a:highlight>
              <a:latin typeface="Courier New" panose="02070309020205020404" pitchFamily="49" charset="0"/>
              <a:cs typeface="Courier New" panose="02070309020205020404" pitchFamily="49" charset="0"/>
              <a:sym typeface="Arial"/>
            </a:endParaRPr>
          </a:p>
        </p:txBody>
      </p:sp>
      <p:graphicFrame>
        <p:nvGraphicFramePr>
          <p:cNvPr id="9"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5E26EA9B-8F82-0DDC-39B7-C5598CD45522}"/>
              </a:ext>
            </a:extLst>
          </p:cNvPr>
          <p:cNvGraphicFramePr/>
          <p:nvPr>
            <p:extLst>
              <p:ext uri="{D42A27DB-BD31-4B8C-83A1-F6EECF244321}">
                <p14:modId xmlns:p14="http://schemas.microsoft.com/office/powerpoint/2010/main" val="2460677012"/>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cxnSp>
        <p:nvCxnSpPr>
          <p:cNvPr id="10" name="Straight Connector 9">
            <a:extLst>
              <a:ext uri="{FF2B5EF4-FFF2-40B4-BE49-F238E27FC236}">
                <a16:creationId xmlns:a16="http://schemas.microsoft.com/office/drawing/2014/main" id="{35B5752E-2DE2-BF85-5190-2ED49FACF511}"/>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extLst>
              <p:ext uri="{D42A27DB-BD31-4B8C-83A1-F6EECF244321}">
                <p14:modId xmlns:p14="http://schemas.microsoft.com/office/powerpoint/2010/main" val="3531309765"/>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12</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5" y="4185300"/>
            <a:ext cx="3300300"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1800" b="0" i="0" u="none" strike="noStrike" cap="none" dirty="0">
              <a:solidFill>
                <a:srgbClr val="000000"/>
              </a:solidFill>
              <a:latin typeface="Calibri"/>
              <a:ea typeface="Calibri"/>
              <a:cs typeface="Calibri"/>
              <a:sym typeface="Calibri"/>
            </a:endParaRPr>
          </a:p>
        </p:txBody>
      </p:sp>
      <p:sp>
        <p:nvSpPr>
          <p:cNvPr id="104" name="Google Shape;104;p36"/>
          <p:cNvSpPr txBox="1"/>
          <p:nvPr/>
        </p:nvSpPr>
        <p:spPr>
          <a:xfrm>
            <a:off x="4633125" y="4686000"/>
            <a:ext cx="33003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7" name="Google Shape;107;p36"/>
          <p:cNvSpPr txBox="1"/>
          <p:nvPr/>
        </p:nvSpPr>
        <p:spPr>
          <a:xfrm>
            <a:off x="3985421" y="2166711"/>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FFFF00"/>
              </a:highlight>
              <a:latin typeface="Cambria Math" panose="02040503050406030204" pitchFamily="18" charset="0"/>
              <a:ea typeface="Cambria Math" panose="02040503050406030204" pitchFamily="18" charset="0"/>
              <a:sym typeface="Arial"/>
            </a:endParaRPr>
          </a:p>
        </p:txBody>
      </p:sp>
      <p:sp>
        <p:nvSpPr>
          <p:cNvPr id="108" name="Google Shape;108;p36"/>
          <p:cNvSpPr txBox="1"/>
          <p:nvPr/>
        </p:nvSpPr>
        <p:spPr>
          <a:xfrm>
            <a:off x="3984990" y="3518036"/>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00FF00"/>
              </a:highlight>
              <a:latin typeface="Cambria Math" panose="02040503050406030204" pitchFamily="18" charset="0"/>
              <a:ea typeface="Cambria Math" panose="02040503050406030204" pitchFamily="18" charset="0"/>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extLst>
              <p:ext uri="{D42A27DB-BD31-4B8C-83A1-F6EECF244321}">
                <p14:modId xmlns:p14="http://schemas.microsoft.com/office/powerpoint/2010/main" val="1759498902"/>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13</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5" y="4185300"/>
            <a:ext cx="3300300"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p:txBody>
      </p:sp>
      <p:sp>
        <p:nvSpPr>
          <p:cNvPr id="104" name="Google Shape;104;p36"/>
          <p:cNvSpPr txBox="1"/>
          <p:nvPr/>
        </p:nvSpPr>
        <p:spPr>
          <a:xfrm>
            <a:off x="4633125" y="4686000"/>
            <a:ext cx="33003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7" name="Google Shape;107;p36"/>
          <p:cNvSpPr txBox="1"/>
          <p:nvPr/>
        </p:nvSpPr>
        <p:spPr>
          <a:xfrm>
            <a:off x="3985421" y="2166711"/>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FFFF00"/>
              </a:highlight>
              <a:latin typeface="Cambria Math" panose="02040503050406030204" pitchFamily="18" charset="0"/>
              <a:ea typeface="Cambria Math" panose="02040503050406030204" pitchFamily="18" charset="0"/>
              <a:sym typeface="Arial"/>
            </a:endParaRPr>
          </a:p>
        </p:txBody>
      </p:sp>
      <p:sp>
        <p:nvSpPr>
          <p:cNvPr id="108" name="Google Shape;108;p36"/>
          <p:cNvSpPr txBox="1"/>
          <p:nvPr/>
        </p:nvSpPr>
        <p:spPr>
          <a:xfrm>
            <a:off x="3984990" y="3518036"/>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00FF00"/>
              </a:highlight>
              <a:latin typeface="Cambria Math" panose="02040503050406030204" pitchFamily="18" charset="0"/>
              <a:ea typeface="Cambria Math" panose="02040503050406030204" pitchFamily="18" charset="0"/>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86472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extLst>
              <p:ext uri="{D42A27DB-BD31-4B8C-83A1-F6EECF244321}">
                <p14:modId xmlns:p14="http://schemas.microsoft.com/office/powerpoint/2010/main" val="2036195808"/>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14</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4" y="4185300"/>
            <a:ext cx="6228925"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t>
            </a: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1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&amp;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[Factor out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endParaRPr lang="en-US" sz="1800" baseline="-25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9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1]</a:t>
            </a:r>
            <a:endParaRPr lang="en-US" sz="1800" dirty="0">
              <a:latin typeface="Cambria Math" panose="02040503050406030204" pitchFamily="18" charset="0"/>
              <a:ea typeface="Cambria Math" panose="02040503050406030204" pitchFamily="18" charset="0"/>
              <a:cs typeface="Calibri"/>
              <a:sym typeface="Calibri"/>
            </a:endParaRP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p:txBody>
      </p:sp>
      <p:sp>
        <p:nvSpPr>
          <p:cNvPr id="104" name="Google Shape;104;p36"/>
          <p:cNvSpPr txBox="1"/>
          <p:nvPr/>
        </p:nvSpPr>
        <p:spPr>
          <a:xfrm>
            <a:off x="4633125" y="4686000"/>
            <a:ext cx="33003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7" name="Google Shape;107;p36"/>
          <p:cNvSpPr txBox="1"/>
          <p:nvPr/>
        </p:nvSpPr>
        <p:spPr>
          <a:xfrm>
            <a:off x="3985421" y="2166711"/>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FFFF00"/>
              </a:highlight>
              <a:latin typeface="Cambria Math" panose="02040503050406030204" pitchFamily="18" charset="0"/>
              <a:ea typeface="Cambria Math" panose="02040503050406030204" pitchFamily="18" charset="0"/>
              <a:sym typeface="Arial"/>
            </a:endParaRPr>
          </a:p>
        </p:txBody>
      </p:sp>
      <p:sp>
        <p:nvSpPr>
          <p:cNvPr id="108" name="Google Shape;108;p36"/>
          <p:cNvSpPr txBox="1"/>
          <p:nvPr/>
        </p:nvSpPr>
        <p:spPr>
          <a:xfrm>
            <a:off x="3984990" y="3518036"/>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00FF00"/>
              </a:highlight>
              <a:latin typeface="Cambria Math" panose="02040503050406030204" pitchFamily="18" charset="0"/>
              <a:ea typeface="Cambria Math" panose="02040503050406030204" pitchFamily="18" charset="0"/>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
        <p:nvSpPr>
          <p:cNvPr id="2" name="Rectangle 1">
            <a:extLst>
              <a:ext uri="{FF2B5EF4-FFF2-40B4-BE49-F238E27FC236}">
                <a16:creationId xmlns:a16="http://schemas.microsoft.com/office/drawing/2014/main" id="{86699979-57EB-A9FF-DCEC-A328DF1DE689}"/>
              </a:ext>
            </a:extLst>
          </p:cNvPr>
          <p:cNvSpPr/>
          <p:nvPr/>
        </p:nvSpPr>
        <p:spPr>
          <a:xfrm>
            <a:off x="6438577" y="2653899"/>
            <a:ext cx="1911101" cy="369332"/>
          </a:xfrm>
          <a:prstGeom prst="rect">
            <a:avLst/>
          </a:prstGeom>
        </p:spPr>
        <p:txBody>
          <a:bodyPr wrap="none">
            <a:spAutoFit/>
          </a:bodyPr>
          <a:lstStyle/>
          <a:p>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 (A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t>
            </a:r>
            <a:endParaRPr lang="en-US" sz="1800" dirty="0">
              <a:highlight>
                <a:srgbClr val="FF00FF"/>
              </a:highlight>
              <a:latin typeface="Cambria Math" panose="02040503050406030204" pitchFamily="18" charset="0"/>
              <a:ea typeface="Cambria Math" panose="02040503050406030204" pitchFamily="18" charset="0"/>
            </a:endParaRPr>
          </a:p>
        </p:txBody>
      </p:sp>
      <p:sp>
        <p:nvSpPr>
          <p:cNvPr id="14" name="Rectangle 13">
            <a:extLst>
              <a:ext uri="{FF2B5EF4-FFF2-40B4-BE49-F238E27FC236}">
                <a16:creationId xmlns:a16="http://schemas.microsoft.com/office/drawing/2014/main" id="{A144FC11-A08F-9E53-6D9D-7B3FD0B06220}"/>
              </a:ext>
            </a:extLst>
          </p:cNvPr>
          <p:cNvSpPr/>
          <p:nvPr/>
        </p:nvSpPr>
        <p:spPr>
          <a:xfrm>
            <a:off x="6431021" y="3564220"/>
            <a:ext cx="2076209" cy="369332"/>
          </a:xfrm>
          <a:prstGeom prst="rect">
            <a:avLst/>
          </a:prstGeom>
        </p:spPr>
        <p:txBody>
          <a:bodyPr wrap="none">
            <a:spAutoFit/>
          </a:bodyPr>
          <a:lstStyle/>
          <a:p>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 (~A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t>
            </a:r>
            <a:endParaRPr lang="en-US" sz="1800" dirty="0">
              <a:highlight>
                <a:srgbClr val="00FFFF"/>
              </a:highlight>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2757447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15</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4" y="4185300"/>
            <a:ext cx="6228925"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t>
            </a: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1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&amp;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[Factor out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endParaRPr lang="en-US" sz="1800" baseline="-25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9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1]</a:t>
            </a:r>
            <a:endParaRPr lang="en-US" sz="1800" dirty="0">
              <a:latin typeface="Cambria Math" panose="02040503050406030204" pitchFamily="18" charset="0"/>
              <a:ea typeface="Cambria Math" panose="02040503050406030204" pitchFamily="18" charset="0"/>
              <a:cs typeface="Calibri"/>
              <a:sym typeface="Calibri"/>
            </a:endParaRP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
        <p:nvSpPr>
          <p:cNvPr id="21" name="Google Shape;156;p38">
            <a:extLst>
              <a:ext uri="{FF2B5EF4-FFF2-40B4-BE49-F238E27FC236}">
                <a16:creationId xmlns:a16="http://schemas.microsoft.com/office/drawing/2014/main" id="{5D6706C5-60A7-CBB0-00EA-4023F21CD40A}"/>
              </a:ext>
            </a:extLst>
          </p:cNvPr>
          <p:cNvSpPr txBox="1"/>
          <p:nvPr/>
        </p:nvSpPr>
        <p:spPr>
          <a:xfrm>
            <a:off x="4746513" y="1180325"/>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chemeClr val="dk1"/>
                </a:solidFill>
                <a:latin typeface="Calibri"/>
                <a:ea typeface="Calibri"/>
                <a:cs typeface="Calibri"/>
                <a:sym typeface="Calibri"/>
              </a:rPr>
              <a:t>Part c: Drawing the Circuit</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334614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41"/>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 Sample Rubric</a:t>
            </a:r>
            <a:endParaRPr/>
          </a:p>
        </p:txBody>
      </p:sp>
      <p:sp>
        <p:nvSpPr>
          <p:cNvPr id="198" name="Google Shape;198;p41"/>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16</a:t>
            </a:fld>
            <a:endParaRPr/>
          </a:p>
        </p:txBody>
      </p:sp>
      <p:graphicFrame>
        <p:nvGraphicFramePr>
          <p:cNvPr id="199" name="Google Shape;199;p41" descr="Table shows a grading rubric for the circuit question. There are three columns. The first names the category for each row, the second column details the number of points for that category, and the third column details the criteria for how it was graded. The bottom row details the point total for the problem (15 points)." title="Grading Rubric for Question 1 Circuit Design"/>
          <p:cNvGraphicFramePr/>
          <p:nvPr>
            <p:extLst>
              <p:ext uri="{D42A27DB-BD31-4B8C-83A1-F6EECF244321}">
                <p14:modId xmlns:p14="http://schemas.microsoft.com/office/powerpoint/2010/main" val="3678541783"/>
              </p:ext>
            </p:extLst>
          </p:nvPr>
        </p:nvGraphicFramePr>
        <p:xfrm>
          <a:off x="369000" y="1417063"/>
          <a:ext cx="8406000" cy="4297545"/>
        </p:xfrm>
        <a:graphic>
          <a:graphicData uri="http://schemas.openxmlformats.org/drawingml/2006/table">
            <a:tbl>
              <a:tblPr>
                <a:noFill/>
                <a:tableStyleId>{CB1D3B9F-A857-4C33-8FFC-6B44538719A5}</a:tableStyleId>
              </a:tblPr>
              <a:tblGrid>
                <a:gridCol w="1925525">
                  <a:extLst>
                    <a:ext uri="{9D8B030D-6E8A-4147-A177-3AD203B41FA5}">
                      <a16:colId xmlns:a16="http://schemas.microsoft.com/office/drawing/2014/main" val="20000"/>
                    </a:ext>
                  </a:extLst>
                </a:gridCol>
                <a:gridCol w="1925525">
                  <a:extLst>
                    <a:ext uri="{9D8B030D-6E8A-4147-A177-3AD203B41FA5}">
                      <a16:colId xmlns:a16="http://schemas.microsoft.com/office/drawing/2014/main" val="20001"/>
                    </a:ext>
                  </a:extLst>
                </a:gridCol>
                <a:gridCol w="4554950">
                  <a:extLst>
                    <a:ext uri="{9D8B030D-6E8A-4147-A177-3AD203B41FA5}">
                      <a16:colId xmlns:a16="http://schemas.microsoft.com/office/drawing/2014/main" val="20002"/>
                    </a:ext>
                  </a:extLst>
                </a:gridCol>
              </a:tblGrid>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Category</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Points</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Criteria</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095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Truth Table</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4 points</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latin typeface="Calibri"/>
                          <a:ea typeface="Calibri"/>
                          <a:cs typeface="Calibri"/>
                          <a:sym typeface="Calibri"/>
                        </a:rPr>
                        <a:t>1 point for each row in the truth table that is correct</a:t>
                      </a: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524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a:ea typeface="Calibri"/>
                          <a:cs typeface="Calibri"/>
                          <a:sym typeface="Calibri"/>
                        </a:rPr>
                        <a:t>Boolean Expressions</a:t>
                      </a:r>
                      <a:endParaRPr sz="1600" u="none" strike="noStrike" cap="none"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6 points</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4 points for correct expression for A</a:t>
                      </a:r>
                      <a:r>
                        <a:rPr lang="en-US" sz="1600" u="none" strike="noStrike" cap="none" baseline="-25000" dirty="0">
                          <a:solidFill>
                            <a:schemeClr val="dk1"/>
                          </a:solidFill>
                          <a:latin typeface="Calibri"/>
                          <a:ea typeface="Calibri"/>
                          <a:cs typeface="Calibri"/>
                          <a:sym typeface="Calibri"/>
                        </a:rPr>
                        <a:t>t+1</a:t>
                      </a:r>
                    </a:p>
                    <a:p>
                      <a:pPr marL="649224" marR="0" lvl="0" indent="-283464" algn="l" rtl="0">
                        <a:lnSpc>
                          <a:spcPct val="100000"/>
                        </a:lnSpc>
                        <a:spcBef>
                          <a:spcPts val="440"/>
                        </a:spcBef>
                        <a:spcAft>
                          <a:spcPts val="0"/>
                        </a:spcAft>
                        <a:buClr>
                          <a:srgbClr val="4B2A85"/>
                        </a:buClr>
                        <a:buSzPts val="1600"/>
                        <a:buFont typeface="Wingdings" pitchFamily="2" charset="2"/>
                        <a:buChar char="§"/>
                      </a:pPr>
                      <a:r>
                        <a:rPr lang="en-US" sz="1600" u="none" strike="noStrike" cap="none" dirty="0">
                          <a:solidFill>
                            <a:schemeClr val="dk1"/>
                          </a:solidFill>
                          <a:latin typeface="Calibri"/>
                          <a:ea typeface="Calibri"/>
                          <a:cs typeface="Calibri"/>
                          <a:sym typeface="Calibri"/>
                        </a:rPr>
                        <a:t>2 points if truth table is wrong but expression matches truth table</a:t>
                      </a:r>
                      <a:endParaRPr sz="1600" u="none" strike="noStrike" cap="none" dirty="0">
                        <a:solidFill>
                          <a:schemeClr val="dk1"/>
                        </a:solidFill>
                        <a:latin typeface="Calibri"/>
                        <a:ea typeface="Calibri"/>
                        <a:cs typeface="Calibri"/>
                        <a:sym typeface="Calibri"/>
                      </a:endParaRPr>
                    </a:p>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2 points for correct expression for B</a:t>
                      </a:r>
                      <a:r>
                        <a:rPr lang="en-US" sz="1600" u="none" strike="noStrike" cap="none" baseline="-25000" dirty="0">
                          <a:solidFill>
                            <a:schemeClr val="dk1"/>
                          </a:solidFill>
                          <a:latin typeface="Calibri"/>
                          <a:ea typeface="Calibri"/>
                          <a:cs typeface="Calibri"/>
                          <a:sym typeface="Calibri"/>
                        </a:rPr>
                        <a:t>t+1</a:t>
                      </a:r>
                      <a:endParaRPr sz="1600" u="none" strike="noStrike" cap="none" dirty="0">
                        <a:solidFill>
                          <a:schemeClr val="dk1"/>
                        </a:solidFill>
                        <a:latin typeface="Calibri"/>
                        <a:ea typeface="Calibri"/>
                        <a:cs typeface="Calibri"/>
                        <a:sym typeface="Calibri"/>
                      </a:endParaRPr>
                    </a:p>
                    <a:p>
                      <a:pPr marL="651510" marR="0" lvl="1" indent="-285750" algn="l" rtl="0">
                        <a:lnSpc>
                          <a:spcPct val="100000"/>
                        </a:lnSpc>
                        <a:spcBef>
                          <a:spcPts val="440"/>
                        </a:spcBef>
                        <a:spcAft>
                          <a:spcPts val="0"/>
                        </a:spcAft>
                        <a:buClr>
                          <a:srgbClr val="4B2A85"/>
                        </a:buClr>
                        <a:buSzPts val="1600"/>
                        <a:buFont typeface="Wingdings" pitchFamily="2" charset="2"/>
                        <a:buChar char="§"/>
                      </a:pPr>
                      <a:r>
                        <a:rPr lang="en-US" sz="1600" u="none" strike="noStrike" cap="none" dirty="0">
                          <a:solidFill>
                            <a:schemeClr val="dk1"/>
                          </a:solidFill>
                          <a:latin typeface="Calibri"/>
                          <a:ea typeface="Calibri"/>
                          <a:cs typeface="Calibri"/>
                          <a:sym typeface="Calibri"/>
                        </a:rPr>
                        <a:t>1 point if truth table is wrong but expression matches truth table</a:t>
                      </a: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0363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a:ea typeface="Calibri"/>
                          <a:cs typeface="Calibri"/>
                          <a:sym typeface="Calibri"/>
                        </a:rPr>
                        <a:t>Circuit Diagram</a:t>
                      </a:r>
                      <a:endParaRPr sz="1600" u="none" strike="noStrike" cap="none"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5 points</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3 points for having circuits that match the Boolean expressions in part b</a:t>
                      </a:r>
                      <a:endParaRPr sz="1600" u="none" strike="noStrike" cap="none" dirty="0">
                        <a:solidFill>
                          <a:schemeClr val="dk1"/>
                        </a:solidFill>
                        <a:latin typeface="Calibri"/>
                        <a:ea typeface="Calibri"/>
                        <a:cs typeface="Calibri"/>
                        <a:sym typeface="Calibri"/>
                      </a:endParaRPr>
                    </a:p>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2 points for fully correct diagram</a:t>
                      </a: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Total</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15 points</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457200" marR="0" lvl="0" indent="-228600" algn="l" rtl="0">
                        <a:lnSpc>
                          <a:spcPct val="100000"/>
                        </a:lnSpc>
                        <a:spcBef>
                          <a:spcPts val="0"/>
                        </a:spcBef>
                        <a:spcAft>
                          <a:spcPts val="0"/>
                        </a:spcAft>
                        <a:buClr>
                          <a:srgbClr val="000000"/>
                        </a:buClr>
                        <a:buSzPts val="1600"/>
                        <a:buFont typeface="Arial"/>
                        <a:buNone/>
                      </a:pP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42"/>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2: Math Puzzle</a:t>
            </a:r>
            <a:endParaRPr/>
          </a:p>
        </p:txBody>
      </p:sp>
      <p:sp>
        <p:nvSpPr>
          <p:cNvPr id="206" name="Google Shape;206;p42"/>
          <p:cNvSpPr txBox="1">
            <a:spLocks noGrp="1"/>
          </p:cNvSpPr>
          <p:nvPr>
            <p:ph type="body" idx="1"/>
          </p:nvPr>
        </p:nvSpPr>
        <p:spPr>
          <a:xfrm>
            <a:off x="396875" y="1362075"/>
            <a:ext cx="83661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800"/>
              <a:t>Dana needs 300 pickets for her colorful picket fence. She wants equal amounts of each of her 4 selected colors. She already has 32 red, 26 green, 9 yellow, and no blue. If the pickets cost 25 cents and you get 20% off if you purchase 50 or more of the same color, and 30% off if you purchase 60 or more of one color, how much does Dana need to spend? List your answer to two decimal places. You may use a calculator application on your computer to solve this problem.</a:t>
            </a:r>
            <a:endParaRPr sz="3300"/>
          </a:p>
        </p:txBody>
      </p:sp>
      <p:sp>
        <p:nvSpPr>
          <p:cNvPr id="207" name="Google Shape;207;p42"/>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43"/>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2: Math Puzzle</a:t>
            </a:r>
            <a:endParaRPr/>
          </a:p>
        </p:txBody>
      </p:sp>
      <mc:AlternateContent xmlns:mc="http://schemas.openxmlformats.org/markup-compatibility/2006" xmlns:a14="http://schemas.microsoft.com/office/drawing/2010/main">
        <mc:Choice Requires="a14">
          <p:sp>
            <p:nvSpPr>
              <p:cNvPr id="214" name="Google Shape;214;p43"/>
              <p:cNvSpPr txBox="1">
                <a:spLocks noGrp="1"/>
              </p:cNvSpPr>
              <p:nvPr>
                <p:ph type="body" idx="1"/>
              </p:nvPr>
            </p:nvSpPr>
            <p:spPr>
              <a:xfrm>
                <a:off x="396875" y="1362075"/>
                <a:ext cx="83661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560"/>
                  <a:buNone/>
                </a:pPr>
                <a:r>
                  <a:rPr lang="en-US" sz="1800" dirty="0"/>
                  <a:t>Dana needs 300 pickets for her colorful picket fence. She wants equal amounts of each of her 4 selected colors. She already has 32 red, 26 green, 9 yellow, and no blue. If the pickets cost 25 cents and you get 20% off if you purchase 50 or more of the same color, and 30% off if you purchase 60 or more of one color, how much does Dana need to spend? List your answer to two decimal places. You may use a calculator application on your computer to solve this problem.</a:t>
                </a:r>
              </a:p>
              <a:p>
                <a:pPr marL="0" lvl="0" indent="0" algn="l" rtl="0">
                  <a:lnSpc>
                    <a:spcPct val="115000"/>
                  </a:lnSpc>
                  <a:spcBef>
                    <a:spcPts val="0"/>
                  </a:spcBef>
                  <a:spcAft>
                    <a:spcPts val="0"/>
                  </a:spcAft>
                  <a:buSzPts val="1560"/>
                  <a:buNone/>
                </a:pPr>
                <a:endParaRPr lang="en-US" sz="1100" dirty="0"/>
              </a:p>
              <a:p>
                <a:pPr marL="0" lvl="0" indent="0" algn="l" rtl="0">
                  <a:lnSpc>
                    <a:spcPct val="115000"/>
                  </a:lnSpc>
                  <a:spcBef>
                    <a:spcPts val="0"/>
                  </a:spcBef>
                  <a:spcAft>
                    <a:spcPts val="0"/>
                  </a:spcAft>
                  <a:buSzPts val="1560"/>
                  <a:buNone/>
                </a:pPr>
                <a:r>
                  <a:rPr lang="en-US" sz="1900" b="1" dirty="0"/>
                  <a:t>Solution</a:t>
                </a:r>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75 − 32 = 43 </m:t>
                    </m:r>
                    <m:r>
                      <a:rPr lang="en-US" sz="1900" i="1" dirty="0" smtClean="0">
                        <a:latin typeface="Cambria Math" panose="02040503050406030204" pitchFamily="18" charset="0"/>
                      </a:rPr>
                      <m:t>𝑟𝑒𝑑</m:t>
                    </m:r>
                  </m:oMath>
                </a14:m>
                <a:endParaRPr lang="en-US" sz="1900" dirty="0"/>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75 − 26 = 49 </m:t>
                    </m:r>
                    <m:r>
                      <a:rPr lang="en-US" sz="1900" i="1" dirty="0" smtClean="0">
                        <a:latin typeface="Cambria Math" panose="02040503050406030204" pitchFamily="18" charset="0"/>
                      </a:rPr>
                      <m:t>𝑔𝑟𝑒𝑒𝑛</m:t>
                    </m:r>
                  </m:oMath>
                </a14:m>
                <a:endParaRPr lang="en-US" sz="1900" dirty="0"/>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75 − 9 = 66 </m:t>
                    </m:r>
                    <m:r>
                      <a:rPr lang="en-US" sz="1900" i="1" dirty="0" smtClean="0">
                        <a:latin typeface="Cambria Math" panose="02040503050406030204" pitchFamily="18" charset="0"/>
                      </a:rPr>
                      <m:t>𝑦𝑒𝑙𝑙𝑜𝑤</m:t>
                    </m:r>
                  </m:oMath>
                </a14:m>
                <a:endParaRPr lang="en-US" sz="1900" dirty="0"/>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75 − 0 = 75 </m:t>
                    </m:r>
                    <m:r>
                      <a:rPr lang="en-US" sz="1900" i="1" dirty="0" smtClean="0">
                        <a:latin typeface="Cambria Math" panose="02040503050406030204" pitchFamily="18" charset="0"/>
                      </a:rPr>
                      <m:t>𝑏𝑙𝑢𝑒</m:t>
                    </m:r>
                  </m:oMath>
                </a14:m>
                <a:endParaRPr lang="en-US" sz="1900" dirty="0"/>
              </a:p>
              <a:p>
                <a:pPr marL="0" lvl="0" indent="0">
                  <a:lnSpc>
                    <a:spcPct val="115000"/>
                  </a:lnSpc>
                  <a:spcBef>
                    <a:spcPts val="0"/>
                  </a:spcBef>
                  <a:buSzPts val="1560"/>
                  <a:buNone/>
                </a:pPr>
                <a:endParaRPr lang="en-US" sz="1900" dirty="0"/>
              </a:p>
              <a:p>
                <a:pPr marL="0" lvl="0" indent="0">
                  <a:lnSpc>
                    <a:spcPct val="115000"/>
                  </a:lnSpc>
                  <a:spcBef>
                    <a:spcPts val="0"/>
                  </a:spcBef>
                  <a:buSzPts val="1560"/>
                  <a:buNone/>
                </a:pPr>
                <a14:m>
                  <m:oMathPara xmlns:m="http://schemas.openxmlformats.org/officeDocument/2006/math">
                    <m:oMathParaPr>
                      <m:jc m:val="centerGroup"/>
                    </m:oMathParaPr>
                    <m:oMath xmlns:m="http://schemas.openxmlformats.org/officeDocument/2006/math">
                      <m:r>
                        <a:rPr lang="en-US" sz="1900" i="1">
                          <a:latin typeface="Cambria Math" panose="02040503050406030204" pitchFamily="18" charset="0"/>
                        </a:rPr>
                        <m:t>43 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 + 49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 + 0.7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66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 + 0.7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75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m:t>
                      </m:r>
                    </m:oMath>
                  </m:oMathPara>
                </a14:m>
                <a:endParaRPr lang="en-US" sz="1900" i="1" dirty="0">
                  <a:latin typeface="Cambria Math" panose="02040503050406030204" pitchFamily="18" charset="0"/>
                </a:endParaRPr>
              </a:p>
              <a:p>
                <a:pPr marL="0" lvl="0" indent="0">
                  <a:lnSpc>
                    <a:spcPct val="115000"/>
                  </a:lnSpc>
                  <a:spcBef>
                    <a:spcPts val="0"/>
                  </a:spcBef>
                  <a:buSzPts val="1560"/>
                  <a:buNone/>
                </a:pPr>
                <a:r>
                  <a:rPr lang="en-US" sz="1900" dirty="0"/>
                  <a:t>	</a:t>
                </a:r>
                <a14:m>
                  <m:oMath xmlns:m="http://schemas.openxmlformats.org/officeDocument/2006/math">
                    <m:r>
                      <a:rPr lang="en-US" sz="1900" i="1">
                        <a:latin typeface="Cambria Math" panose="02040503050406030204" pitchFamily="18" charset="0"/>
                      </a:rPr>
                      <m:t>= $47.675</m:t>
                    </m:r>
                  </m:oMath>
                </a14:m>
                <a:endParaRPr lang="en-US" sz="1900" i="1" dirty="0">
                  <a:latin typeface="Cambria Math" panose="02040503050406030204" pitchFamily="18" charset="0"/>
                </a:endParaRPr>
              </a:p>
              <a:p>
                <a:pPr marL="0" lvl="0" indent="0">
                  <a:lnSpc>
                    <a:spcPct val="115000"/>
                  </a:lnSpc>
                  <a:spcBef>
                    <a:spcPts val="0"/>
                  </a:spcBef>
                  <a:buSzPts val="1560"/>
                  <a:buNone/>
                </a:pPr>
                <a:r>
                  <a:rPr lang="en-US" sz="1900" dirty="0"/>
                  <a:t>	</a:t>
                </a:r>
                <a14:m>
                  <m:oMath xmlns:m="http://schemas.openxmlformats.org/officeDocument/2006/math">
                    <m:r>
                      <a:rPr lang="en-US" sz="1900" i="1">
                        <a:latin typeface="Cambria Math" panose="02040503050406030204" pitchFamily="18" charset="0"/>
                      </a:rPr>
                      <m:t>= $47.68</m:t>
                    </m:r>
                  </m:oMath>
                </a14:m>
                <a:endParaRPr lang="en-US" sz="1900" dirty="0"/>
              </a:p>
              <a:p>
                <a:pPr marL="0" lvl="0" indent="0">
                  <a:lnSpc>
                    <a:spcPct val="115000"/>
                  </a:lnSpc>
                  <a:spcBef>
                    <a:spcPts val="0"/>
                  </a:spcBef>
                  <a:buSzPts val="1560"/>
                  <a:buNone/>
                </a:pPr>
                <a:endParaRPr lang="en-US" sz="1900" dirty="0"/>
              </a:p>
              <a:p>
                <a:pPr marL="0" lvl="0" indent="0" algn="l" rtl="0">
                  <a:lnSpc>
                    <a:spcPct val="115000"/>
                  </a:lnSpc>
                  <a:spcBef>
                    <a:spcPts val="0"/>
                  </a:spcBef>
                  <a:spcAft>
                    <a:spcPts val="0"/>
                  </a:spcAft>
                  <a:buSzPts val="1560"/>
                  <a:buNone/>
                </a:pPr>
                <a:r>
                  <a:rPr lang="en-US" sz="1900" dirty="0"/>
                  <a:t>											</a:t>
                </a:r>
                <a:endParaRPr sz="1900" dirty="0"/>
              </a:p>
            </p:txBody>
          </p:sp>
        </mc:Choice>
        <mc:Fallback xmlns="">
          <p:sp>
            <p:nvSpPr>
              <p:cNvPr id="214" name="Google Shape;214;p43"/>
              <p:cNvSpPr txBox="1">
                <a:spLocks noGrp="1" noRot="1" noChangeAspect="1" noMove="1" noResize="1" noEditPoints="1" noAdjustHandles="1" noChangeArrowheads="1" noChangeShapeType="1" noTextEdit="1"/>
              </p:cNvSpPr>
              <p:nvPr>
                <p:ph type="body" idx="1"/>
              </p:nvPr>
            </p:nvSpPr>
            <p:spPr>
              <a:xfrm>
                <a:off x="396875" y="1362075"/>
                <a:ext cx="8366100" cy="4971900"/>
              </a:xfrm>
              <a:prstGeom prst="rect">
                <a:avLst/>
              </a:prstGeom>
              <a:blipFill>
                <a:blip r:embed="rId3"/>
                <a:stretch>
                  <a:fillRect l="-759" r="-607" b="-12500"/>
                </a:stretch>
              </a:blipFill>
              <a:ln>
                <a:noFill/>
              </a:ln>
            </p:spPr>
            <p:txBody>
              <a:bodyPr/>
              <a:lstStyle/>
              <a:p>
                <a:r>
                  <a:rPr lang="en-US">
                    <a:noFill/>
                  </a:rPr>
                  <a:t> </a:t>
                </a:r>
              </a:p>
            </p:txBody>
          </p:sp>
        </mc:Fallback>
      </mc:AlternateContent>
      <p:sp>
        <p:nvSpPr>
          <p:cNvPr id="215" name="Google Shape;215;p43"/>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18</a:t>
            </a:fld>
            <a:endParaRPr/>
          </a:p>
        </p:txBody>
      </p:sp>
      <p:sp>
        <p:nvSpPr>
          <p:cNvPr id="216" name="Google Shape;216;p43"/>
          <p:cNvSpPr txBox="1"/>
          <p:nvPr/>
        </p:nvSpPr>
        <p:spPr>
          <a:xfrm>
            <a:off x="2764845" y="6184463"/>
            <a:ext cx="45720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dirty="0">
                <a:solidFill>
                  <a:srgbClr val="000000"/>
                </a:solidFill>
                <a:latin typeface="Calibri"/>
                <a:ea typeface="Calibri"/>
                <a:cs typeface="Calibri"/>
                <a:sym typeface="Calibri"/>
              </a:rPr>
              <a:t>(Rounding down is also acceptable)</a:t>
            </a:r>
            <a:endParaRPr sz="14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Programming </a:t>
            </a:r>
            <a:endParaRPr/>
          </a:p>
        </p:txBody>
      </p:sp>
      <p:sp>
        <p:nvSpPr>
          <p:cNvPr id="223" name="Google Shape;223;p7"/>
          <p:cNvSpPr txBox="1">
            <a:spLocks noGrp="1"/>
          </p:cNvSpPr>
          <p:nvPr>
            <p:ph type="body" idx="1"/>
          </p:nvPr>
        </p:nvSpPr>
        <p:spPr>
          <a:xfrm>
            <a:off x="396875" y="1362075"/>
            <a:ext cx="58179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marL="0" lvl="0" indent="0" algn="l" rtl="0">
              <a:lnSpc>
                <a:spcPct val="115000"/>
              </a:lnSpc>
              <a:spcBef>
                <a:spcPts val="0"/>
              </a:spcBef>
              <a:spcAft>
                <a:spcPts val="0"/>
              </a:spcAft>
              <a:buSzPts val="1560"/>
              <a:buNone/>
            </a:pPr>
            <a:endParaRPr sz="1600" b="1"/>
          </a:p>
        </p:txBody>
      </p:sp>
      <p:sp>
        <p:nvSpPr>
          <p:cNvPr id="224" name="Google Shape;224;p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19</a:t>
            </a:fld>
            <a:endParaRPr/>
          </a:p>
        </p:txBody>
      </p:sp>
      <p:pic>
        <p:nvPicPr>
          <p:cNvPr id="227" name="Google Shape;227;p7"/>
          <p:cNvPicPr preferRelativeResize="0"/>
          <p:nvPr/>
        </p:nvPicPr>
        <p:blipFill rotWithShape="1">
          <a:blip r:embed="rId3">
            <a:alphaModFix/>
          </a:blip>
          <a:srcRect/>
          <a:stretch/>
        </p:blipFill>
        <p:spPr>
          <a:xfrm>
            <a:off x="280100" y="4602478"/>
            <a:ext cx="4509901" cy="207231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109" name="Google Shape;109;p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b="1" dirty="0">
                <a:solidFill>
                  <a:srgbClr val="4B2A85"/>
                </a:solidFill>
              </a:rPr>
              <a:t>Test-taking Strategies</a:t>
            </a:r>
          </a:p>
          <a:p>
            <a:pPr marL="640080" lvl="1" indent="-283464"/>
            <a:r>
              <a:rPr lang="en-US" b="1" dirty="0">
                <a:solidFill>
                  <a:srgbClr val="4B2A85"/>
                </a:solidFill>
              </a:rPr>
              <a:t>Maximizing Success on Exam Day</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a:t>
            </a:r>
          </a:p>
          <a:p>
            <a:pPr marL="640080" lvl="1" indent="-283464"/>
            <a:r>
              <a:rPr lang="en-US" dirty="0">
                <a:solidFill>
                  <a:schemeClr val="tx1"/>
                </a:solidFill>
              </a:rPr>
              <a:t>Mock Exam, Debrief, and Reflection</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Practice Exam Solutions and Rubric</a:t>
            </a:r>
          </a:p>
          <a:p>
            <a:pPr marL="640080" lvl="1" indent="-283464" algn="l" rtl="0">
              <a:lnSpc>
                <a:spcPct val="110000"/>
              </a:lnSpc>
              <a:spcBef>
                <a:spcPts val="24"/>
              </a:spcBef>
              <a:spcAft>
                <a:spcPts val="0"/>
              </a:spcAft>
              <a:buSzPts val="2420"/>
              <a:buChar char="▪"/>
            </a:pPr>
            <a:r>
              <a:rPr lang="en-US" dirty="0">
                <a:solidFill>
                  <a:schemeClr val="tx1"/>
                </a:solidFill>
              </a:rPr>
              <a:t>Walkthrough of Solutions and Exploring Sample Rubrics</a:t>
            </a:r>
            <a:endParaRPr lang="en-US" b="1" dirty="0">
              <a:solidFill>
                <a:srgbClr val="4B2A85"/>
              </a:solidFill>
            </a:endParaRPr>
          </a:p>
        </p:txBody>
      </p:sp>
      <p:sp>
        <p:nvSpPr>
          <p:cNvPr id="110" name="Google Shape;110;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extLst>
      <p:ext uri="{BB962C8B-B14F-4D97-AF65-F5344CB8AC3E}">
        <p14:creationId xmlns:p14="http://schemas.microsoft.com/office/powerpoint/2010/main" val="2265759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Programming </a:t>
            </a:r>
            <a:endParaRPr/>
          </a:p>
        </p:txBody>
      </p:sp>
      <p:sp>
        <p:nvSpPr>
          <p:cNvPr id="223" name="Google Shape;223;p7"/>
          <p:cNvSpPr txBox="1">
            <a:spLocks noGrp="1"/>
          </p:cNvSpPr>
          <p:nvPr>
            <p:ph type="body" idx="1"/>
          </p:nvPr>
        </p:nvSpPr>
        <p:spPr>
          <a:xfrm>
            <a:off x="396875" y="1362075"/>
            <a:ext cx="58179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marL="0" lvl="0" indent="0" algn="l" rtl="0">
              <a:lnSpc>
                <a:spcPct val="115000"/>
              </a:lnSpc>
              <a:spcBef>
                <a:spcPts val="0"/>
              </a:spcBef>
              <a:spcAft>
                <a:spcPts val="0"/>
              </a:spcAft>
              <a:buSzPts val="1560"/>
              <a:buNone/>
            </a:pPr>
            <a:endParaRPr sz="1600" b="1"/>
          </a:p>
        </p:txBody>
      </p:sp>
      <p:sp>
        <p:nvSpPr>
          <p:cNvPr id="224" name="Google Shape;224;p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20</a:t>
            </a:fld>
            <a:endParaRPr/>
          </a:p>
        </p:txBody>
      </p:sp>
      <p:sp>
        <p:nvSpPr>
          <p:cNvPr id="226" name="Google Shape;226;p7"/>
          <p:cNvSpPr txBox="1"/>
          <p:nvPr/>
        </p:nvSpPr>
        <p:spPr>
          <a:xfrm>
            <a:off x="396875" y="2582400"/>
            <a:ext cx="4509900" cy="21240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Equivalent pseudocode:</a:t>
            </a:r>
            <a:endParaRPr sz="14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if (R0 &lt;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if (R0 &gt;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  //R0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a:t>
            </a:r>
            <a:endParaRPr sz="1400" b="0" i="0" u="none" strike="noStrike" cap="none" dirty="0">
              <a:solidFill>
                <a:srgbClr val="000000"/>
              </a:solidFill>
              <a:latin typeface="Courier New"/>
              <a:ea typeface="Courier New"/>
              <a:cs typeface="Courier New"/>
              <a:sym typeface="Courier New"/>
            </a:endParaRPr>
          </a:p>
        </p:txBody>
      </p:sp>
      <p:pic>
        <p:nvPicPr>
          <p:cNvPr id="227" name="Google Shape;227;p7"/>
          <p:cNvPicPr preferRelativeResize="0"/>
          <p:nvPr/>
        </p:nvPicPr>
        <p:blipFill rotWithShape="1">
          <a:blip r:embed="rId3">
            <a:alphaModFix/>
          </a:blip>
          <a:srcRect/>
          <a:stretch/>
        </p:blipFill>
        <p:spPr>
          <a:xfrm>
            <a:off x="280100" y="4602478"/>
            <a:ext cx="4509901" cy="2072312"/>
          </a:xfrm>
          <a:prstGeom prst="rect">
            <a:avLst/>
          </a:prstGeom>
          <a:noFill/>
          <a:ln>
            <a:noFill/>
          </a:ln>
        </p:spPr>
      </p:pic>
    </p:spTree>
    <p:extLst>
      <p:ext uri="{BB962C8B-B14F-4D97-AF65-F5344CB8AC3E}">
        <p14:creationId xmlns:p14="http://schemas.microsoft.com/office/powerpoint/2010/main" val="1162731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Programming </a:t>
            </a:r>
            <a:endParaRPr/>
          </a:p>
        </p:txBody>
      </p:sp>
      <p:sp>
        <p:nvSpPr>
          <p:cNvPr id="223" name="Google Shape;223;p7"/>
          <p:cNvSpPr txBox="1">
            <a:spLocks noGrp="1"/>
          </p:cNvSpPr>
          <p:nvPr>
            <p:ph type="body" idx="1"/>
          </p:nvPr>
        </p:nvSpPr>
        <p:spPr>
          <a:xfrm>
            <a:off x="396875" y="1362075"/>
            <a:ext cx="58179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marL="0" lvl="0" indent="0" algn="l" rtl="0">
              <a:lnSpc>
                <a:spcPct val="115000"/>
              </a:lnSpc>
              <a:spcBef>
                <a:spcPts val="0"/>
              </a:spcBef>
              <a:spcAft>
                <a:spcPts val="0"/>
              </a:spcAft>
              <a:buSzPts val="1560"/>
              <a:buNone/>
            </a:pPr>
            <a:endParaRPr sz="1600" b="1"/>
          </a:p>
        </p:txBody>
      </p:sp>
      <p:sp>
        <p:nvSpPr>
          <p:cNvPr id="224" name="Google Shape;224;p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21</a:t>
            </a:fld>
            <a:endParaRPr/>
          </a:p>
        </p:txBody>
      </p:sp>
      <p:sp>
        <p:nvSpPr>
          <p:cNvPr id="225" name="Google Shape;225;p7"/>
          <p:cNvSpPr txBox="1">
            <a:spLocks noGrp="1"/>
          </p:cNvSpPr>
          <p:nvPr>
            <p:ph type="body" idx="1"/>
          </p:nvPr>
        </p:nvSpPr>
        <p:spPr>
          <a:xfrm>
            <a:off x="6172386" y="1134534"/>
            <a:ext cx="3948300" cy="58143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15000"/>
              </a:lnSpc>
              <a:spcBef>
                <a:spcPts val="0"/>
              </a:spcBef>
              <a:spcAft>
                <a:spcPts val="0"/>
              </a:spcAft>
              <a:buSzPct val="97500"/>
              <a:buNone/>
            </a:pPr>
            <a:r>
              <a:rPr lang="en-US" sz="1600" dirty="0"/>
              <a:t>One solution:</a:t>
            </a:r>
            <a:endParaRPr sz="1600" dirty="0"/>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@R0</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D = M</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@NEGATIVE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D; JLT</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@POSITIVE</a:t>
            </a:r>
            <a:endParaRPr dirty="0"/>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D; JGT</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 R0 == 0 case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M = 0</a:t>
            </a:r>
            <a:endParaRPr dirty="0"/>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0; JMP</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(NEGATIVE)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 R0 &lt; 0 case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M = -1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0; JMP</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(POSITIVE)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 R0 &gt; 0 case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M = 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0; JMP</a:t>
            </a:r>
            <a:endParaRPr sz="1600" b="1" dirty="0"/>
          </a:p>
        </p:txBody>
      </p:sp>
      <p:sp>
        <p:nvSpPr>
          <p:cNvPr id="226" name="Google Shape;226;p7"/>
          <p:cNvSpPr txBox="1"/>
          <p:nvPr/>
        </p:nvSpPr>
        <p:spPr>
          <a:xfrm>
            <a:off x="396875" y="2582400"/>
            <a:ext cx="4509900" cy="21240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Equivalent pseudocode:</a:t>
            </a:r>
            <a:endParaRPr sz="14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if (R0 &lt;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if (R0 &gt;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  //R0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a:t>
            </a:r>
            <a:endParaRPr sz="1400" b="0" i="0" u="none" strike="noStrike" cap="none" dirty="0">
              <a:solidFill>
                <a:srgbClr val="000000"/>
              </a:solidFill>
              <a:latin typeface="Courier New"/>
              <a:ea typeface="Courier New"/>
              <a:cs typeface="Courier New"/>
              <a:sym typeface="Courier New"/>
            </a:endParaRPr>
          </a:p>
        </p:txBody>
      </p:sp>
      <p:pic>
        <p:nvPicPr>
          <p:cNvPr id="227" name="Google Shape;227;p7"/>
          <p:cNvPicPr preferRelativeResize="0"/>
          <p:nvPr/>
        </p:nvPicPr>
        <p:blipFill rotWithShape="1">
          <a:blip r:embed="rId3">
            <a:alphaModFix/>
          </a:blip>
          <a:srcRect/>
          <a:stretch/>
        </p:blipFill>
        <p:spPr>
          <a:xfrm>
            <a:off x="280100" y="4602478"/>
            <a:ext cx="4509901" cy="2072312"/>
          </a:xfrm>
          <a:prstGeom prst="rect">
            <a:avLst/>
          </a:prstGeom>
          <a:noFill/>
          <a:ln>
            <a:noFill/>
          </a:ln>
        </p:spPr>
      </p:pic>
    </p:spTree>
    <p:extLst>
      <p:ext uri="{BB962C8B-B14F-4D97-AF65-F5344CB8AC3E}">
        <p14:creationId xmlns:p14="http://schemas.microsoft.com/office/powerpoint/2010/main" val="3483702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5">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5">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25">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25">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25">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25">
                                            <p:txEl>
                                              <p:pRg st="16" end="1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25">
                                            <p:txEl>
                                              <p:pRg st="17" end="1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25">
                                            <p:txEl>
                                              <p:pRg st="18" end="18"/>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25">
                                            <p:txEl>
                                              <p:pRg st="19" end="19"/>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25">
                                            <p:txEl>
                                              <p:pRg st="20" end="20"/>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25">
                                            <p:txEl>
                                              <p:pRg st="21" end="21"/>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25">
                                            <p:txEl>
                                              <p:pRg st="22" end="22"/>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25">
                                            <p:txEl>
                                              <p:pRg st="23" end="23"/>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25">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12"/>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Sample Rubric </a:t>
            </a:r>
            <a:endParaRPr/>
          </a:p>
        </p:txBody>
      </p:sp>
      <p:sp>
        <p:nvSpPr>
          <p:cNvPr id="234" name="Google Shape;234;p12"/>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22</a:t>
            </a:fld>
            <a:endParaRPr/>
          </a:p>
        </p:txBody>
      </p:sp>
      <p:graphicFrame>
        <p:nvGraphicFramePr>
          <p:cNvPr id="235" name="Google Shape;235;p12" descr="Table shows a grading rubric for the hack assembly programming question. There are three columns. The first names the category for each row, the second column details the number of points for that category, and the third column details the criteria for how it was graded. The bottom row details the point total for the problem (10 points)." title="Grading Rubric for Question 3 Hack Assembly Programming"/>
          <p:cNvGraphicFramePr/>
          <p:nvPr>
            <p:extLst>
              <p:ext uri="{D42A27DB-BD31-4B8C-83A1-F6EECF244321}">
                <p14:modId xmlns:p14="http://schemas.microsoft.com/office/powerpoint/2010/main" val="61968366"/>
              </p:ext>
            </p:extLst>
          </p:nvPr>
        </p:nvGraphicFramePr>
        <p:xfrm>
          <a:off x="357025" y="1197663"/>
          <a:ext cx="8406000" cy="5468130"/>
        </p:xfrm>
        <a:graphic>
          <a:graphicData uri="http://schemas.openxmlformats.org/drawingml/2006/table">
            <a:tbl>
              <a:tblPr>
                <a:noFill/>
                <a:tableStyleId>{CB1D3B9F-A857-4C33-8FFC-6B44538719A5}</a:tableStyleId>
              </a:tblPr>
              <a:tblGrid>
                <a:gridCol w="2151907">
                  <a:extLst>
                    <a:ext uri="{9D8B030D-6E8A-4147-A177-3AD203B41FA5}">
                      <a16:colId xmlns:a16="http://schemas.microsoft.com/office/drawing/2014/main" val="20000"/>
                    </a:ext>
                  </a:extLst>
                </a:gridCol>
                <a:gridCol w="1699143">
                  <a:extLst>
                    <a:ext uri="{9D8B030D-6E8A-4147-A177-3AD203B41FA5}">
                      <a16:colId xmlns:a16="http://schemas.microsoft.com/office/drawing/2014/main" val="20001"/>
                    </a:ext>
                  </a:extLst>
                </a:gridCol>
                <a:gridCol w="4554950">
                  <a:extLst>
                    <a:ext uri="{9D8B030D-6E8A-4147-A177-3AD203B41FA5}">
                      <a16:colId xmlns:a16="http://schemas.microsoft.com/office/drawing/2014/main" val="20002"/>
                    </a:ext>
                  </a:extLst>
                </a:gridCol>
              </a:tblGrid>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dirty="0">
                          <a:latin typeface="Calibri" panose="020F0502020204030204" pitchFamily="34" charset="0"/>
                          <a:cs typeface="Calibri" panose="020F0502020204030204" pitchFamily="34" charset="0"/>
                        </a:rPr>
                        <a:t>Category</a:t>
                      </a:r>
                      <a:endParaRPr sz="1600" b="1" u="none" strike="noStrike" cap="none" dirty="0">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Points</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Criteria</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095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panose="020F0502020204030204" pitchFamily="34" charset="0"/>
                          <a:ea typeface="Calibri"/>
                          <a:cs typeface="Calibri" panose="020F0502020204030204" pitchFamily="34" charset="0"/>
                          <a:sym typeface="Calibri"/>
                        </a:rPr>
                        <a:t>Has Infinite End Loop</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panose="020F0502020204030204" pitchFamily="34" charset="0"/>
                          <a:ea typeface="Calibri"/>
                          <a:cs typeface="Calibri" panose="020F0502020204030204" pitchFamily="34" charset="0"/>
                          <a:sym typeface="Calibri"/>
                        </a:rPr>
                        <a:t>1 point</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ct val="1000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1 point if program has an Infinite End Loop</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524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Conditional Checks</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panose="020F0502020204030204" pitchFamily="34" charset="0"/>
                          <a:ea typeface="Calibri"/>
                          <a:cs typeface="Calibri" panose="020F0502020204030204" pitchFamily="34" charset="0"/>
                          <a:sym typeface="Calibri"/>
                        </a:rPr>
                        <a:t>4 points</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2 points for having at least two checks for cases. Almost all solutions will need a check for 2 of the three cases (negative, zero, positive). </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2 points for correctly matching jump condition to cases (e.g. jump to negative case when negative, etc.)</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0363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Assigns Correct R1 Value</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3 points</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One point for each case:</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649224" marR="0" lvl="0" indent="-283464" algn="l" rtl="0">
                        <a:lnSpc>
                          <a:spcPct val="100000"/>
                        </a:lnSpc>
                        <a:spcBef>
                          <a:spcPts val="440"/>
                        </a:spcBef>
                        <a:spcAft>
                          <a:spcPts val="0"/>
                        </a:spcAft>
                        <a:buClr>
                          <a:srgbClr val="4B2A85"/>
                        </a:buClr>
                        <a:buSzPct val="100000"/>
                        <a:buFont typeface="Wingdings" pitchFamily="2" charset="2"/>
                        <a:buChar char="§"/>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negative: R1 = -1</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649224" marR="0" lvl="0" indent="-283464" algn="l" rtl="0">
                        <a:lnSpc>
                          <a:spcPct val="100000"/>
                        </a:lnSpc>
                        <a:spcBef>
                          <a:spcPts val="440"/>
                        </a:spcBef>
                        <a:spcAft>
                          <a:spcPts val="0"/>
                        </a:spcAft>
                        <a:buClr>
                          <a:srgbClr val="4B2A85"/>
                        </a:buClr>
                        <a:buSzPct val="100000"/>
                        <a:buFont typeface="Wingdings" pitchFamily="2" charset="2"/>
                        <a:buChar char="§"/>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zero: R1 = 0</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649224" marR="0" lvl="0" indent="-283464" algn="l" rtl="0">
                        <a:lnSpc>
                          <a:spcPct val="100000"/>
                        </a:lnSpc>
                        <a:spcBef>
                          <a:spcPts val="440"/>
                        </a:spcBef>
                        <a:spcAft>
                          <a:spcPts val="0"/>
                        </a:spcAft>
                        <a:buClr>
                          <a:srgbClr val="4B2A85"/>
                        </a:buClr>
                        <a:buSzPct val="100000"/>
                        <a:buFont typeface="Wingdings" pitchFamily="2" charset="2"/>
                        <a:buChar char="§"/>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positive: R = 1</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9978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Fully Correct Implementation</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2 points</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Covers any little mistakes that may result in an incorrect implementation (e.g., forgetting to jump to the end when a case is done)</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Total</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10 points</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457200" marR="0" lvl="0" indent="-228600" algn="l" rtl="0">
                        <a:lnSpc>
                          <a:spcPct val="100000"/>
                        </a:lnSpc>
                        <a:spcBef>
                          <a:spcPts val="0"/>
                        </a:spcBef>
                        <a:spcAft>
                          <a:spcPts val="0"/>
                        </a:spcAft>
                        <a:buClr>
                          <a:srgbClr val="000000"/>
                        </a:buClr>
                        <a:buSzPts val="1600"/>
                        <a:buFont typeface="Arial"/>
                        <a:buNone/>
                      </a:pP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4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4: Metacognitive Skills</a:t>
            </a:r>
            <a:endParaRPr/>
          </a:p>
        </p:txBody>
      </p:sp>
      <p:sp>
        <p:nvSpPr>
          <p:cNvPr id="242" name="Google Shape;242;p4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23</a:t>
            </a:fld>
            <a:endParaRPr/>
          </a:p>
        </p:txBody>
      </p:sp>
      <p:sp>
        <p:nvSpPr>
          <p:cNvPr id="243" name="Google Shape;243;p4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Name two metacognitive skills that we have covered in CSE 390B so far.</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11 Reminders</a:t>
            </a:r>
            <a:endParaRPr dirty="0"/>
          </a:p>
        </p:txBody>
      </p:sp>
      <p:sp>
        <p:nvSpPr>
          <p:cNvPr id="393" name="Google Shape;393;p8"/>
          <p:cNvSpPr txBox="1">
            <a:spLocks noGrp="1"/>
          </p:cNvSpPr>
          <p:nvPr>
            <p:ph type="body" idx="1"/>
          </p:nvPr>
        </p:nvSpPr>
        <p:spPr>
          <a:xfrm>
            <a:off x="396875" y="1362075"/>
            <a:ext cx="8366100" cy="54954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CSE 390B midterm this Thursday (2/2) during lecture at 2:30pm</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r>
              <a:rPr lang="en-US" dirty="0"/>
              <a:t>Project 6 (Mock Exam Problem &amp; Building a Computer) due next Thursday (2/16) at 11:59pm</a:t>
            </a:r>
          </a:p>
          <a:p>
            <a:pPr marL="347472" lvl="0" indent="-347472"/>
            <a:endParaRPr lang="en-US" dirty="0"/>
          </a:p>
          <a:p>
            <a:pPr marL="347472" lvl="0" indent="-347472"/>
            <a:r>
              <a:rPr lang="en-US" dirty="0">
                <a:solidFill>
                  <a:schemeClr val="tx1"/>
                </a:solidFill>
              </a:rPr>
              <a:t>Eric has office hours after class in CSE2 153</a:t>
            </a:r>
          </a:p>
          <a:p>
            <a:pPr marL="640080" lvl="1" indent="-283464"/>
            <a:r>
              <a:rPr lang="en-US" dirty="0">
                <a:solidFill>
                  <a:schemeClr val="tx1"/>
                </a:solidFill>
              </a:rPr>
              <a:t>Feel free to post your questions on the Ed board as well</a:t>
            </a:r>
          </a:p>
          <a:p>
            <a:pPr marL="347472" lvl="0" indent="-347472"/>
            <a:endParaRPr dirty="0"/>
          </a:p>
        </p:txBody>
      </p:sp>
      <p:sp>
        <p:nvSpPr>
          <p:cNvPr id="394" name="Google Shape;394;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24</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Test-taking Strategies</a:t>
            </a:r>
            <a:endParaRPr dirty="0"/>
          </a:p>
        </p:txBody>
      </p:sp>
      <p:sp>
        <p:nvSpPr>
          <p:cNvPr id="60" name="Google Shape;6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Survey the entire exam before beginning</a:t>
            </a:r>
          </a:p>
          <a:p>
            <a:pPr marL="640080" lvl="1" indent="-283464" algn="l" rtl="0">
              <a:lnSpc>
                <a:spcPct val="110000"/>
              </a:lnSpc>
              <a:spcBef>
                <a:spcPts val="24"/>
              </a:spcBef>
              <a:spcAft>
                <a:spcPts val="0"/>
              </a:spcAft>
              <a:buSzPts val="2420"/>
              <a:buChar char="▪"/>
            </a:pPr>
            <a:r>
              <a:rPr lang="en-US" dirty="0"/>
              <a:t>Helps plan how much time to allocate for each problem</a:t>
            </a:r>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Read exam directions and question statements carefully</a:t>
            </a:r>
          </a:p>
          <a:p>
            <a:pPr marL="640080" lvl="1" indent="-283464"/>
            <a:r>
              <a:rPr lang="en-US" dirty="0"/>
              <a:t>Use </a:t>
            </a:r>
            <a:r>
              <a:rPr lang="en-US" dirty="0">
                <a:highlight>
                  <a:srgbClr val="FFFF00"/>
                </a:highlight>
              </a:rPr>
              <a:t>highlights</a:t>
            </a:r>
            <a:r>
              <a:rPr lang="en-US" dirty="0"/>
              <a:t>, </a:t>
            </a:r>
            <a:r>
              <a:rPr lang="en-US" u="sng" dirty="0"/>
              <a:t>underlines</a:t>
            </a:r>
            <a:r>
              <a:rPr lang="en-US" dirty="0"/>
              <a:t>, circles on important details</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Answer the questions you feel the most confident in first</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If stuck on a problem, make a mark on the problem and revisit the question later</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a:t>
            </a:fld>
            <a:endParaRPr/>
          </a:p>
        </p:txBody>
      </p:sp>
      <p:sp>
        <p:nvSpPr>
          <p:cNvPr id="2" name="Oval 1">
            <a:extLst>
              <a:ext uri="{FF2B5EF4-FFF2-40B4-BE49-F238E27FC236}">
                <a16:creationId xmlns:a16="http://schemas.microsoft.com/office/drawing/2014/main" id="{EBE256C3-1C1B-844C-9120-0BA23E109900}"/>
              </a:ext>
            </a:extLst>
          </p:cNvPr>
          <p:cNvSpPr/>
          <p:nvPr/>
        </p:nvSpPr>
        <p:spPr>
          <a:xfrm>
            <a:off x="4125686" y="3178629"/>
            <a:ext cx="805543" cy="41365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7885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0">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Test-taking Strategies</a:t>
            </a:r>
            <a:endParaRPr dirty="0"/>
          </a:p>
        </p:txBody>
      </p:sp>
      <p:sp>
        <p:nvSpPr>
          <p:cNvPr id="60" name="Google Shape;60;p4"/>
          <p:cNvSpPr txBox="1">
            <a:spLocks noGrp="1"/>
          </p:cNvSpPr>
          <p:nvPr>
            <p:ph type="body" idx="1"/>
          </p:nvPr>
        </p:nvSpPr>
        <p:spPr>
          <a:xfrm>
            <a:off x="396875" y="1362075"/>
            <a:ext cx="8405982"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Prioritize how you will answer questions</a:t>
            </a:r>
          </a:p>
          <a:p>
            <a:pPr marL="640080" lvl="1" indent="-283464" algn="l" rtl="0">
              <a:lnSpc>
                <a:spcPct val="110000"/>
              </a:lnSpc>
              <a:spcBef>
                <a:spcPts val="24"/>
              </a:spcBef>
              <a:spcAft>
                <a:spcPts val="0"/>
              </a:spcAft>
              <a:buSzPts val="2420"/>
              <a:buChar char="▪"/>
            </a:pPr>
            <a:r>
              <a:rPr lang="en-US" dirty="0"/>
              <a:t>Do this based on confidence level for each type of question or how long you think each will take</a:t>
            </a:r>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Rely on a methodological approach for each question</a:t>
            </a:r>
          </a:p>
          <a:p>
            <a:pPr marL="640080" lvl="1" indent="-283464"/>
            <a:r>
              <a:rPr lang="en-US" dirty="0"/>
              <a:t>Helps make taking the test feel more systematic</a:t>
            </a:r>
          </a:p>
          <a:p>
            <a:pPr marL="640080" lvl="1" indent="-283464"/>
            <a:endParaRPr lang="en-US" dirty="0"/>
          </a:p>
          <a:p>
            <a:pPr marL="347472" lvl="0" indent="-347472" algn="l" rtl="0">
              <a:lnSpc>
                <a:spcPct val="110000"/>
              </a:lnSpc>
              <a:spcBef>
                <a:spcPts val="440"/>
              </a:spcBef>
              <a:spcAft>
                <a:spcPts val="0"/>
              </a:spcAft>
              <a:buSzPts val="2080"/>
              <a:buFont typeface="Noto Sans Symbols"/>
              <a:buChar char="❖"/>
            </a:pPr>
            <a:r>
              <a:rPr lang="en-US" dirty="0"/>
              <a:t>If stuck on a question, demonstrate what you know</a:t>
            </a:r>
          </a:p>
          <a:p>
            <a:pPr marL="640080" lvl="1" indent="-283464"/>
            <a:r>
              <a:rPr lang="en-US" dirty="0"/>
              <a:t>Many exams reward partial credit</a:t>
            </a:r>
          </a:p>
          <a:p>
            <a:pPr marL="640080" lvl="1" indent="-283464"/>
            <a:endParaRPr lang="en-US" dirty="0"/>
          </a:p>
          <a:p>
            <a:pPr marL="347472" lvl="0" indent="-347472" algn="l" rtl="0">
              <a:lnSpc>
                <a:spcPct val="110000"/>
              </a:lnSpc>
              <a:spcBef>
                <a:spcPts val="440"/>
              </a:spcBef>
              <a:spcAft>
                <a:spcPts val="0"/>
              </a:spcAft>
              <a:buSzPts val="2080"/>
              <a:buFont typeface="Noto Sans Symbols"/>
              <a:buChar char="❖"/>
            </a:pPr>
            <a:r>
              <a:rPr lang="en-US" dirty="0"/>
              <a:t>If time allows, double check your answers</a:t>
            </a:r>
            <a:endParaRPr dirty="0"/>
          </a:p>
          <a:p>
            <a:pPr marL="640080" lvl="1" indent="-283464"/>
            <a:r>
              <a:rPr lang="en-US" dirty="0"/>
              <a:t>Catches any small mistakes that may have been made earlier</a:t>
            </a:r>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a:t>
            </a:fld>
            <a:endParaRPr/>
          </a:p>
        </p:txBody>
      </p:sp>
    </p:spTree>
    <p:extLst>
      <p:ext uri="{BB962C8B-B14F-4D97-AF65-F5344CB8AC3E}">
        <p14:creationId xmlns:p14="http://schemas.microsoft.com/office/powerpoint/2010/main" val="896160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0">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0">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Test-taking Strategies Discussion</a:t>
            </a:r>
            <a:endParaRPr dirty="0"/>
          </a:p>
        </p:txBody>
      </p:sp>
      <p:sp>
        <p:nvSpPr>
          <p:cNvPr id="60" name="Google Shape;6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What are some test-taking strategies you have previously utilized in taking your exams?</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Were those strategies you tried effective or not? Why?</a:t>
            </a:r>
            <a:endParaRPr dirty="0"/>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How might you try a new test-taking strategy on the CSE 390B midterm or any other upcoming exam?</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5</a:t>
            </a:fld>
            <a:endParaRPr/>
          </a:p>
        </p:txBody>
      </p:sp>
    </p:spTree>
    <p:extLst>
      <p:ext uri="{BB962C8B-B14F-4D97-AF65-F5344CB8AC3E}">
        <p14:creationId xmlns:p14="http://schemas.microsoft.com/office/powerpoint/2010/main" val="1657944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109" name="Google Shape;109;p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dirty="0">
                <a:solidFill>
                  <a:schemeClr val="tx1"/>
                </a:solidFill>
              </a:rPr>
              <a:t>Test-taking Strategies</a:t>
            </a:r>
          </a:p>
          <a:p>
            <a:pPr marL="640080" lvl="1" indent="-283464"/>
            <a:r>
              <a:rPr lang="en-US" dirty="0">
                <a:solidFill>
                  <a:schemeClr val="tx1"/>
                </a:solidFill>
              </a:rPr>
              <a:t>Maximizing Success on Exam Day</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Midterm Practice Exam</a:t>
            </a:r>
          </a:p>
          <a:p>
            <a:pPr marL="640080" lvl="1" indent="-283464"/>
            <a:r>
              <a:rPr lang="en-US" b="1" dirty="0">
                <a:solidFill>
                  <a:srgbClr val="4B2A85"/>
                </a:solidFill>
              </a:rPr>
              <a:t>Mock Exam, Debrief, and Reflection</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Practice Exam Solutions and Rubric</a:t>
            </a:r>
          </a:p>
          <a:p>
            <a:pPr marL="640080" lvl="1" indent="-283464" algn="l" rtl="0">
              <a:lnSpc>
                <a:spcPct val="110000"/>
              </a:lnSpc>
              <a:spcBef>
                <a:spcPts val="24"/>
              </a:spcBef>
              <a:spcAft>
                <a:spcPts val="0"/>
              </a:spcAft>
              <a:buSzPts val="2420"/>
              <a:buChar char="▪"/>
            </a:pPr>
            <a:r>
              <a:rPr lang="en-US" dirty="0">
                <a:solidFill>
                  <a:schemeClr val="tx1"/>
                </a:solidFill>
              </a:rPr>
              <a:t>Walkthrough of Solutions and Exploring Sample Rubrics</a:t>
            </a:r>
            <a:endParaRPr lang="en-US" b="1" dirty="0">
              <a:solidFill>
                <a:srgbClr val="4B2A85"/>
              </a:solidFill>
            </a:endParaRPr>
          </a:p>
        </p:txBody>
      </p:sp>
      <p:sp>
        <p:nvSpPr>
          <p:cNvPr id="110" name="Google Shape;110;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6</a:t>
            </a:fld>
            <a:endParaRPr/>
          </a:p>
        </p:txBody>
      </p:sp>
    </p:spTree>
    <p:extLst>
      <p:ext uri="{BB962C8B-B14F-4D97-AF65-F5344CB8AC3E}">
        <p14:creationId xmlns:p14="http://schemas.microsoft.com/office/powerpoint/2010/main" val="1797736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Midterm Practice Exam</a:t>
            </a:r>
            <a:endParaRPr dirty="0"/>
          </a:p>
        </p:txBody>
      </p:sp>
      <p:sp>
        <p:nvSpPr>
          <p:cNvPr id="60" name="Google Shape;6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The exam is closed-note, closed-book</a:t>
            </a:r>
            <a:endParaRPr dirty="0"/>
          </a:p>
          <a:p>
            <a:pPr marL="640080" lvl="1" indent="-283464" algn="l" rtl="0">
              <a:lnSpc>
                <a:spcPct val="110000"/>
              </a:lnSpc>
              <a:spcBef>
                <a:spcPts val="24"/>
              </a:spcBef>
              <a:spcAft>
                <a:spcPts val="0"/>
              </a:spcAft>
              <a:buSzPts val="2420"/>
              <a:buChar char="▪"/>
            </a:pPr>
            <a:r>
              <a:rPr lang="en-US" dirty="0"/>
              <a:t>You may only use the midterm reference sheet</a:t>
            </a:r>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Questions are not necessarily in order of difficulty  </a:t>
            </a:r>
            <a:endParaRPr dirty="0"/>
          </a:p>
          <a:p>
            <a:pPr marL="640080" lvl="1" indent="-129794" algn="l" rtl="0">
              <a:lnSpc>
                <a:spcPct val="110000"/>
              </a:lnSpc>
              <a:spcBef>
                <a:spcPts val="24"/>
              </a:spcBef>
              <a:spcAft>
                <a:spcPts val="0"/>
              </a:spcAft>
              <a:buSzPts val="2420"/>
              <a:buNone/>
            </a:pPr>
            <a:endParaRPr sz="2600" dirty="0"/>
          </a:p>
          <a:p>
            <a:pPr marL="347472" lvl="0" indent="-347472" algn="l" rtl="0">
              <a:lnSpc>
                <a:spcPct val="110000"/>
              </a:lnSpc>
              <a:spcBef>
                <a:spcPts val="440"/>
              </a:spcBef>
              <a:spcAft>
                <a:spcPts val="0"/>
              </a:spcAft>
              <a:buSzPts val="2080"/>
              <a:buFont typeface="Noto Sans Symbols"/>
              <a:buChar char="❖"/>
            </a:pPr>
            <a:r>
              <a:rPr lang="en-US" dirty="0"/>
              <a:t>You will have 30 minutes to complete the mock exam</a:t>
            </a:r>
            <a:endParaRPr dirty="0"/>
          </a:p>
          <a:p>
            <a:pPr marL="640080" lvl="1" indent="-283464" algn="l" rtl="0">
              <a:lnSpc>
                <a:spcPct val="110000"/>
              </a:lnSpc>
              <a:spcBef>
                <a:spcPts val="24"/>
              </a:spcBef>
              <a:spcAft>
                <a:spcPts val="0"/>
              </a:spcAft>
              <a:buSzPts val="2420"/>
              <a:buChar char="▪"/>
            </a:pPr>
            <a:r>
              <a:rPr lang="en-US" dirty="0"/>
              <a:t>We will give you a 5-minute warning</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Remember to relax and take deep breaths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Test-Taking Self-Assessment</a:t>
            </a:r>
            <a:endParaRPr dirty="0"/>
          </a:p>
        </p:txBody>
      </p:sp>
      <p:sp>
        <p:nvSpPr>
          <p:cNvPr id="61" name="Google Shape;61;p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Reflect on which test-taking strategies you utilized:</a:t>
            </a:r>
          </a:p>
          <a:p>
            <a:pPr marL="640080" lvl="1" indent="-283464"/>
            <a:r>
              <a:rPr lang="en-US" dirty="0"/>
              <a:t>When you received the exam</a:t>
            </a:r>
          </a:p>
          <a:p>
            <a:pPr marL="640080" lvl="1" indent="-283464"/>
            <a:r>
              <a:rPr lang="en-US" dirty="0"/>
              <a:t>As you were answering the questions</a:t>
            </a:r>
          </a:p>
          <a:p>
            <a:pPr marL="640080" lvl="1" indent="-283464"/>
            <a:r>
              <a:rPr lang="en-US" dirty="0"/>
              <a:t>When you got stuck </a:t>
            </a:r>
          </a:p>
          <a:p>
            <a:pPr marL="640080" lvl="1" indent="-283464"/>
            <a:r>
              <a:rPr lang="en-US" dirty="0"/>
              <a:t>When wrapping up the exam</a:t>
            </a:r>
          </a:p>
          <a:p>
            <a:pPr marL="0" lvl="0" indent="0" algn="l" rtl="0">
              <a:lnSpc>
                <a:spcPct val="110000"/>
              </a:lnSpc>
              <a:spcBef>
                <a:spcPts val="440"/>
              </a:spcBef>
              <a:spcAft>
                <a:spcPts val="0"/>
              </a:spcAft>
              <a:buSzPts val="2080"/>
              <a:buNone/>
            </a:pPr>
            <a:endParaRPr lang="en-US" dirty="0"/>
          </a:p>
          <a:p>
            <a:pPr marL="347472" lvl="0" indent="-347472" algn="l" rtl="0">
              <a:lnSpc>
                <a:spcPct val="110000"/>
              </a:lnSpc>
              <a:spcBef>
                <a:spcPts val="440"/>
              </a:spcBef>
              <a:spcAft>
                <a:spcPts val="0"/>
              </a:spcAft>
              <a:buSzPts val="2080"/>
              <a:buFont typeface="Noto Sans Symbols"/>
              <a:buChar char="❖"/>
            </a:pPr>
            <a:r>
              <a:rPr lang="en-US" dirty="0"/>
              <a:t>What did you learn about yourself through this process? About your test-taking practices?</a:t>
            </a:r>
          </a:p>
          <a:p>
            <a:pPr marL="347472" lvl="0" indent="-215392" algn="l" rtl="0">
              <a:lnSpc>
                <a:spcPct val="110000"/>
              </a:lnSpc>
              <a:spcBef>
                <a:spcPts val="440"/>
              </a:spcBef>
              <a:spcAft>
                <a:spcPts val="0"/>
              </a:spcAft>
              <a:buSzPts val="2080"/>
              <a:buFont typeface="Noto Sans Symbols"/>
              <a:buNone/>
            </a:pPr>
            <a:endParaRPr lang="en-US" dirty="0"/>
          </a:p>
          <a:p>
            <a:pPr marL="347472" lvl="0" indent="-347472" algn="l" rtl="0">
              <a:lnSpc>
                <a:spcPct val="110000"/>
              </a:lnSpc>
              <a:spcBef>
                <a:spcPts val="440"/>
              </a:spcBef>
              <a:spcAft>
                <a:spcPts val="0"/>
              </a:spcAft>
              <a:buSzPts val="2080"/>
              <a:buFont typeface="Noto Sans Symbols"/>
              <a:buChar char="❖"/>
            </a:pPr>
            <a:r>
              <a:rPr lang="en-US" dirty="0"/>
              <a:t>What test-taking strategies do you plan on using for the CSE 390B midterm this Thursday? Why?</a:t>
            </a:r>
            <a:endParaRPr dirty="0"/>
          </a:p>
        </p:txBody>
      </p:sp>
      <p:sp>
        <p:nvSpPr>
          <p:cNvPr id="62" name="Google Shape;62;p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109" name="Google Shape;109;p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dirty="0">
                <a:solidFill>
                  <a:schemeClr val="tx1"/>
                </a:solidFill>
              </a:rPr>
              <a:t>Test-taking Strategies</a:t>
            </a:r>
          </a:p>
          <a:p>
            <a:pPr marL="640080" lvl="1" indent="-283464"/>
            <a:r>
              <a:rPr lang="en-US" dirty="0">
                <a:solidFill>
                  <a:schemeClr val="tx1"/>
                </a:solidFill>
              </a:rPr>
              <a:t>Maximizing Success on Exam Day</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a:t>
            </a:r>
          </a:p>
          <a:p>
            <a:pPr marL="640080" lvl="1" indent="-283464"/>
            <a:r>
              <a:rPr lang="en-US" dirty="0">
                <a:solidFill>
                  <a:schemeClr val="tx1"/>
                </a:solidFill>
              </a:rPr>
              <a:t>Mock Exam, Debrief, and Reflection</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Practice Exam Solutions and Rubric</a:t>
            </a:r>
          </a:p>
          <a:p>
            <a:pPr marL="640080" lvl="1" indent="-283464" algn="l" rtl="0">
              <a:lnSpc>
                <a:spcPct val="110000"/>
              </a:lnSpc>
              <a:spcBef>
                <a:spcPts val="24"/>
              </a:spcBef>
              <a:spcAft>
                <a:spcPts val="0"/>
              </a:spcAft>
              <a:buSzPts val="2420"/>
              <a:buChar char="▪"/>
            </a:pPr>
            <a:r>
              <a:rPr lang="en-US" b="1" dirty="0">
                <a:solidFill>
                  <a:srgbClr val="4B2A85"/>
                </a:solidFill>
              </a:rPr>
              <a:t>Walkthrough of Solutions and Exploring Sample Rubrics</a:t>
            </a:r>
          </a:p>
        </p:txBody>
      </p:sp>
      <p:sp>
        <p:nvSpPr>
          <p:cNvPr id="110" name="Google Shape;110;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9</a:t>
            </a:fld>
            <a:endParaRPr/>
          </a:p>
        </p:txBody>
      </p:sp>
    </p:spTree>
    <p:extLst>
      <p:ext uri="{BB962C8B-B14F-4D97-AF65-F5344CB8AC3E}">
        <p14:creationId xmlns:p14="http://schemas.microsoft.com/office/powerpoint/2010/main" val="326059092"/>
      </p:ext>
    </p:extLst>
  </p:cSld>
  <p:clrMapOvr>
    <a:masterClrMapping/>
  </p:clrMapOvr>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1911</Words>
  <Application>Microsoft Macintosh PowerPoint</Application>
  <PresentationFormat>On-screen Show (4:3)</PresentationFormat>
  <Paragraphs>397</Paragraphs>
  <Slides>24</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Noto Sans Symbols</vt:lpstr>
      <vt:lpstr>Arial</vt:lpstr>
      <vt:lpstr>Arial Narrow</vt:lpstr>
      <vt:lpstr>Calibri</vt:lpstr>
      <vt:lpstr>Cambria Math</vt:lpstr>
      <vt:lpstr>Courier New</vt:lpstr>
      <vt:lpstr>Times New Roman</vt:lpstr>
      <vt:lpstr>Wingdings</vt:lpstr>
      <vt:lpstr>UWTheme-333-Sp18</vt:lpstr>
      <vt:lpstr>Test-taking Strategies &amp; Mock Midterm</vt:lpstr>
      <vt:lpstr>Lecture Outline</vt:lpstr>
      <vt:lpstr>Test-taking Strategies</vt:lpstr>
      <vt:lpstr>Test-taking Strategies</vt:lpstr>
      <vt:lpstr>Test-taking Strategies Discussion</vt:lpstr>
      <vt:lpstr>Lecture Outline</vt:lpstr>
      <vt:lpstr>Midterm Practice Exam</vt:lpstr>
      <vt:lpstr>Test-Taking Self-Assessment</vt:lpstr>
      <vt:lpstr>Lecture Outline</vt:lpstr>
      <vt:lpstr>Question 1: Circuit Design</vt:lpstr>
      <vt:lpstr>Question 1: Circuit Design</vt:lpstr>
      <vt:lpstr>Question 1: Circuit Design</vt:lpstr>
      <vt:lpstr>Question 1: Circuit Design</vt:lpstr>
      <vt:lpstr>Question 1: Circuit Design</vt:lpstr>
      <vt:lpstr>Question 1: Circuit Design</vt:lpstr>
      <vt:lpstr>Question 1: Circuit Design Sample Rubric</vt:lpstr>
      <vt:lpstr>Question 2: Math Puzzle</vt:lpstr>
      <vt:lpstr>Question 2: Math Puzzle</vt:lpstr>
      <vt:lpstr>Question 3: Hack Assembly Programming </vt:lpstr>
      <vt:lpstr>Question 3: Hack Assembly Programming </vt:lpstr>
      <vt:lpstr>Question 3: Hack Assembly Programming </vt:lpstr>
      <vt:lpstr>Question 3: Hack Assembly Sample Rubric </vt:lpstr>
      <vt:lpstr>Question 4: Metacognitive Skills</vt:lpstr>
      <vt:lpstr>Lecture 11 Reminders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Taking Strategies &amp; Midterm Practice Exam  </dc:title>
  <dc:creator>Aaron Johnston</dc:creator>
  <cp:lastModifiedBy>Eric Fan</cp:lastModifiedBy>
  <cp:revision>104</cp:revision>
  <dcterms:created xsi:type="dcterms:W3CDTF">2018-03-28T08:00:24Z</dcterms:created>
  <dcterms:modified xsi:type="dcterms:W3CDTF">2023-02-07T22:16:18Z</dcterms:modified>
</cp:coreProperties>
</file>